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332" r:id="rId2"/>
    <p:sldId id="333" r:id="rId3"/>
    <p:sldId id="335" r:id="rId4"/>
    <p:sldId id="259" r:id="rId5"/>
    <p:sldId id="265" r:id="rId6"/>
    <p:sldId id="264" r:id="rId7"/>
    <p:sldId id="260" r:id="rId8"/>
    <p:sldId id="266" r:id="rId9"/>
    <p:sldId id="267" r:id="rId10"/>
    <p:sldId id="268" r:id="rId11"/>
    <p:sldId id="272" r:id="rId12"/>
    <p:sldId id="278" r:id="rId13"/>
    <p:sldId id="273" r:id="rId14"/>
    <p:sldId id="274" r:id="rId15"/>
    <p:sldId id="276" r:id="rId16"/>
    <p:sldId id="275" r:id="rId17"/>
    <p:sldId id="281" r:id="rId18"/>
    <p:sldId id="279" r:id="rId19"/>
    <p:sldId id="282" r:id="rId20"/>
    <p:sldId id="283" r:id="rId21"/>
    <p:sldId id="285" r:id="rId22"/>
    <p:sldId id="287" r:id="rId23"/>
    <p:sldId id="305" r:id="rId24"/>
    <p:sldId id="303" r:id="rId25"/>
    <p:sldId id="314" r:id="rId26"/>
    <p:sldId id="315" r:id="rId27"/>
    <p:sldId id="316" r:id="rId28"/>
    <p:sldId id="304" r:id="rId29"/>
    <p:sldId id="302" r:id="rId30"/>
    <p:sldId id="307" r:id="rId31"/>
    <p:sldId id="308" r:id="rId32"/>
    <p:sldId id="309" r:id="rId33"/>
    <p:sldId id="310" r:id="rId34"/>
    <p:sldId id="321" r:id="rId35"/>
    <p:sldId id="322" r:id="rId36"/>
    <p:sldId id="311" r:id="rId37"/>
    <p:sldId id="312" r:id="rId38"/>
    <p:sldId id="313" r:id="rId39"/>
    <p:sldId id="317" r:id="rId40"/>
    <p:sldId id="318" r:id="rId41"/>
    <p:sldId id="319" r:id="rId42"/>
    <p:sldId id="320" r:id="rId43"/>
    <p:sldId id="323" r:id="rId44"/>
    <p:sldId id="324" r:id="rId45"/>
    <p:sldId id="325" r:id="rId46"/>
    <p:sldId id="326" r:id="rId47"/>
    <p:sldId id="331" r:id="rId48"/>
    <p:sldId id="334" r:id="rId49"/>
    <p:sldId id="328" r:id="rId50"/>
    <p:sldId id="327"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390" autoAdjust="0"/>
  </p:normalViewPr>
  <p:slideViewPr>
    <p:cSldViewPr snapToGrid="0" snapToObjects="1">
      <p:cViewPr varScale="1">
        <p:scale>
          <a:sx n="112" d="100"/>
          <a:sy n="112" d="100"/>
        </p:scale>
        <p:origin x="-140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image" Target="../media/image5.emf"/><Relationship Id="rId2"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 Id="rId2" Type="http://schemas.openxmlformats.org/officeDocument/2006/relationships/image" Target="../media/image16.emf"/><Relationship Id="rId3"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8.emf"/><Relationship Id="rId1" Type="http://schemas.openxmlformats.org/officeDocument/2006/relationships/image" Target="../media/image5.emf"/><Relationship Id="rId2"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50.emf"/><Relationship Id="rId3"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9882CE-01EF-5E4C-B17B-F4AC09400EE0}" type="datetimeFigureOut">
              <a:t>5/24/17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6C1791-9268-3A44-9666-53CCEABC7210}" type="slidenum">
              <a:t>‹#›</a:t>
            </a:fld>
            <a:endParaRPr lang="en-US"/>
          </a:p>
        </p:txBody>
      </p:sp>
    </p:spTree>
    <p:extLst>
      <p:ext uri="{BB962C8B-B14F-4D97-AF65-F5344CB8AC3E}">
        <p14:creationId xmlns:p14="http://schemas.microsoft.com/office/powerpoint/2010/main" val="35159683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9725EEE-0785-D545-B45D-BEE6E566D9BC}" type="datetimeFigureOut">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2515527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725EEE-0785-D545-B45D-BEE6E566D9BC}" type="datetimeFigureOut">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79516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725EEE-0785-D545-B45D-BEE6E566D9BC}" type="datetimeFigureOut">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293648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725EEE-0785-D545-B45D-BEE6E566D9BC}" type="datetimeFigureOut">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1061709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725EEE-0785-D545-B45D-BEE6E566D9BC}" type="datetimeFigureOut">
              <a:t>5/24/17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290297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9725EEE-0785-D545-B45D-BEE6E566D9BC}" type="datetimeFigureOut">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88467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725EEE-0785-D545-B45D-BEE6E566D9BC}" type="datetimeFigureOut">
              <a:t>5/24/17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181838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725EEE-0785-D545-B45D-BEE6E566D9BC}" type="datetimeFigureOut">
              <a:t>5/24/17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2342891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725EEE-0785-D545-B45D-BEE6E566D9BC}" type="datetimeFigureOut">
              <a:t>5/24/17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96604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5EEE-0785-D545-B45D-BEE6E566D9BC}" type="datetimeFigureOut">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144559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725EEE-0785-D545-B45D-BEE6E566D9BC}" type="datetimeFigureOut">
              <a:t>5/24/17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C53B1-3A74-3A40-9BA4-B4226AC5B83C}" type="slidenum">
              <a:t>‹#›</a:t>
            </a:fld>
            <a:endParaRPr lang="en-US"/>
          </a:p>
        </p:txBody>
      </p:sp>
    </p:spTree>
    <p:extLst>
      <p:ext uri="{BB962C8B-B14F-4D97-AF65-F5344CB8AC3E}">
        <p14:creationId xmlns:p14="http://schemas.microsoft.com/office/powerpoint/2010/main" val="36685727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25EEE-0785-D545-B45D-BEE6E566D9BC}" type="datetimeFigureOut">
              <a:t>5/24/17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DC53B1-3A74-3A40-9BA4-B4226AC5B83C}" type="slidenum">
              <a:t>‹#›</a:t>
            </a:fld>
            <a:endParaRPr lang="en-US"/>
          </a:p>
        </p:txBody>
      </p:sp>
    </p:spTree>
    <p:extLst>
      <p:ext uri="{BB962C8B-B14F-4D97-AF65-F5344CB8AC3E}">
        <p14:creationId xmlns:p14="http://schemas.microsoft.com/office/powerpoint/2010/main" val="2418558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oleObject" Target="../embeddings/oleObject5.bin"/><Relationship Id="rId5" Type="http://schemas.openxmlformats.org/officeDocument/2006/relationships/image" Target="../media/image15.emf"/><Relationship Id="rId6" Type="http://schemas.openxmlformats.org/officeDocument/2006/relationships/oleObject" Target="../embeddings/oleObject6.bin"/><Relationship Id="rId7" Type="http://schemas.openxmlformats.org/officeDocument/2006/relationships/image" Target="../media/image16.emf"/><Relationship Id="rId8" Type="http://schemas.openxmlformats.org/officeDocument/2006/relationships/oleObject" Target="../embeddings/oleObject7.bin"/><Relationship Id="rId9"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5.emf"/><Relationship Id="rId5" Type="http://schemas.openxmlformats.org/officeDocument/2006/relationships/oleObject" Target="../embeddings/oleObject10.bin"/><Relationship Id="rId6" Type="http://schemas.openxmlformats.org/officeDocument/2006/relationships/image" Target="../media/image6.emf"/><Relationship Id="rId7" Type="http://schemas.openxmlformats.org/officeDocument/2006/relationships/oleObject" Target="../embeddings/oleObject11.bin"/><Relationship Id="rId8" Type="http://schemas.openxmlformats.org/officeDocument/2006/relationships/image" Target="../media/image7.emf"/><Relationship Id="rId9" Type="http://schemas.openxmlformats.org/officeDocument/2006/relationships/oleObject" Target="../embeddings/oleObject12.bin"/><Relationship Id="rId10" Type="http://schemas.openxmlformats.org/officeDocument/2006/relationships/image" Target="../media/image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 Id="rId3"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 Id="rId3" Type="http://schemas.openxmlformats.org/officeDocument/2006/relationships/image" Target="../media/image3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 Id="rId3" Type="http://schemas.openxmlformats.org/officeDocument/2006/relationships/image" Target="../media/image34.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emf"/><Relationship Id="rId5" Type="http://schemas.openxmlformats.org/officeDocument/2006/relationships/oleObject" Target="../embeddings/oleObject2.bin"/><Relationship Id="rId6" Type="http://schemas.openxmlformats.org/officeDocument/2006/relationships/image" Target="../media/image6.emf"/><Relationship Id="rId7" Type="http://schemas.openxmlformats.org/officeDocument/2006/relationships/oleObject" Target="../embeddings/oleObject3.bin"/><Relationship Id="rId8" Type="http://schemas.openxmlformats.org/officeDocument/2006/relationships/image" Target="../media/image7.emf"/><Relationship Id="rId9" Type="http://schemas.openxmlformats.org/officeDocument/2006/relationships/oleObject" Target="../embeddings/oleObject4.bin"/><Relationship Id="rId10"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34.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33.xml.rels><?xml version="1.0" encoding="UTF-8" standalone="yes"?>
<Relationships xmlns="http://schemas.openxmlformats.org/package/2006/relationships"><Relationship Id="rId3" Type="http://schemas.openxmlformats.org/officeDocument/2006/relationships/image" Target="../media/image45.emf"/><Relationship Id="rId4"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49.emf"/><Relationship Id="rId5" Type="http://schemas.openxmlformats.org/officeDocument/2006/relationships/oleObject" Target="../embeddings/oleObject14.bin"/><Relationship Id="rId6" Type="http://schemas.openxmlformats.org/officeDocument/2006/relationships/oleObject" Target="../embeddings/oleObject15.bin"/><Relationship Id="rId7" Type="http://schemas.openxmlformats.org/officeDocument/2006/relationships/image" Target="../media/image50.emf"/><Relationship Id="rId8" Type="http://schemas.openxmlformats.org/officeDocument/2006/relationships/oleObject" Target="../embeddings/oleObject16.bin"/><Relationship Id="rId9" Type="http://schemas.openxmlformats.org/officeDocument/2006/relationships/image" Target="../media/image51.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52.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 Id="rId3" Type="http://schemas.openxmlformats.org/officeDocument/2006/relationships/image" Target="../media/image5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4105"/>
            <a:ext cx="8229600" cy="2243146"/>
          </a:xfrm>
        </p:spPr>
        <p:txBody>
          <a:bodyPr>
            <a:normAutofit/>
          </a:bodyPr>
          <a:lstStyle/>
          <a:p>
            <a:r>
              <a:rPr lang="en-US" sz="3600" u="sng" dirty="0" smtClean="0"/>
              <a:t>PRISMS Center</a:t>
            </a:r>
            <a:r>
              <a:rPr lang="en-US" sz="3600" dirty="0" smtClean="0"/>
              <a:t/>
            </a:r>
            <a:br>
              <a:rPr lang="en-US" sz="3600" dirty="0" smtClean="0"/>
            </a:br>
            <a:r>
              <a:rPr lang="en-US" sz="3600" dirty="0" smtClean="0"/>
              <a:t>Center for </a:t>
            </a:r>
            <a:r>
              <a:rPr lang="en-US" sz="3600" dirty="0" err="1" smtClean="0"/>
              <a:t>PRedictive</a:t>
            </a:r>
            <a:r>
              <a:rPr lang="en-US" sz="3600" dirty="0" smtClean="0"/>
              <a:t> Integrated Structural Materials Science </a:t>
            </a:r>
            <a:endParaRPr lang="en-US" sz="3600" dirty="0"/>
          </a:p>
        </p:txBody>
      </p:sp>
      <p:sp>
        <p:nvSpPr>
          <p:cNvPr id="3" name="Subtitle 2"/>
          <p:cNvSpPr>
            <a:spLocks noGrp="1"/>
          </p:cNvSpPr>
          <p:nvPr>
            <p:ph type="subTitle" idx="4294967295"/>
          </p:nvPr>
        </p:nvSpPr>
        <p:spPr>
          <a:xfrm>
            <a:off x="0" y="3072871"/>
            <a:ext cx="9144000" cy="2247900"/>
          </a:xfrm>
        </p:spPr>
        <p:txBody>
          <a:bodyPr>
            <a:normAutofit fontScale="70000" lnSpcReduction="20000"/>
          </a:bodyPr>
          <a:lstStyle/>
          <a:p>
            <a:pPr marL="0" indent="0" algn="ctr">
              <a:buNone/>
            </a:pPr>
            <a:r>
              <a:rPr lang="en-US" dirty="0"/>
              <a:t>Brian Puchala, </a:t>
            </a:r>
            <a:r>
              <a:rPr lang="en-US" dirty="0">
                <a:solidFill>
                  <a:schemeClr val="tx1"/>
                </a:solidFill>
              </a:rPr>
              <a:t>John C. Thomas, </a:t>
            </a:r>
            <a:r>
              <a:rPr lang="en-US" dirty="0" smtClean="0">
                <a:solidFill>
                  <a:schemeClr val="tx1"/>
                </a:solidFill>
              </a:rPr>
              <a:t>Anton </a:t>
            </a:r>
            <a:r>
              <a:rPr lang="en-US" dirty="0">
                <a:solidFill>
                  <a:schemeClr val="tx1"/>
                </a:solidFill>
              </a:rPr>
              <a:t>Van der </a:t>
            </a:r>
            <a:r>
              <a:rPr lang="en-US" dirty="0" err="1" smtClean="0">
                <a:solidFill>
                  <a:schemeClr val="tx1"/>
                </a:solidFill>
              </a:rPr>
              <a:t>Ven</a:t>
            </a:r>
            <a:r>
              <a:rPr lang="en-US" dirty="0" smtClean="0">
                <a:solidFill>
                  <a:schemeClr val="tx1"/>
                </a:solidFill>
              </a:rPr>
              <a:t/>
            </a:r>
            <a:br>
              <a:rPr lang="en-US" dirty="0" smtClean="0">
                <a:solidFill>
                  <a:schemeClr val="tx1"/>
                </a:solidFill>
              </a:rPr>
            </a:br>
            <a:endParaRPr lang="en-US" dirty="0" smtClean="0">
              <a:solidFill>
                <a:schemeClr val="tx1"/>
              </a:solidFill>
            </a:endParaRPr>
          </a:p>
          <a:p>
            <a:pPr marL="0" indent="0" algn="ctr">
              <a:buNone/>
            </a:pPr>
            <a:r>
              <a:rPr lang="en-US" dirty="0" err="1" smtClean="0">
                <a:solidFill>
                  <a:schemeClr val="tx1"/>
                </a:solidFill>
              </a:rPr>
              <a:t>Anirudh</a:t>
            </a:r>
            <a:r>
              <a:rPr lang="en-US" dirty="0" smtClean="0">
                <a:solidFill>
                  <a:schemeClr val="tx1"/>
                </a:solidFill>
              </a:rPr>
              <a:t> </a:t>
            </a:r>
            <a:r>
              <a:rPr lang="en-US" dirty="0">
                <a:solidFill>
                  <a:schemeClr val="tx1"/>
                </a:solidFill>
              </a:rPr>
              <a:t>Natarajan, John </a:t>
            </a:r>
            <a:r>
              <a:rPr lang="en-US" dirty="0" err="1" smtClean="0">
                <a:solidFill>
                  <a:schemeClr val="tx1"/>
                </a:solidFill>
              </a:rPr>
              <a:t>Goiri</a:t>
            </a:r>
            <a:r>
              <a:rPr lang="en-US" dirty="0" smtClean="0">
                <a:solidFill>
                  <a:schemeClr val="tx1"/>
                </a:solidFill>
              </a:rPr>
              <a:t>, Min</a:t>
            </a:r>
            <a:r>
              <a:rPr lang="en-US" dirty="0">
                <a:solidFill>
                  <a:schemeClr val="tx1"/>
                </a:solidFill>
              </a:rPr>
              <a:t>-</a:t>
            </a:r>
            <a:r>
              <a:rPr lang="en-US" dirty="0" err="1">
                <a:solidFill>
                  <a:schemeClr val="tx1"/>
                </a:solidFill>
              </a:rPr>
              <a:t>Hua</a:t>
            </a:r>
            <a:r>
              <a:rPr lang="en-US" dirty="0">
                <a:solidFill>
                  <a:schemeClr val="tx1"/>
                </a:solidFill>
              </a:rPr>
              <a:t> </a:t>
            </a:r>
            <a:r>
              <a:rPr lang="en-US" dirty="0" smtClean="0">
                <a:solidFill>
                  <a:schemeClr val="tx1"/>
                </a:solidFill>
              </a:rPr>
              <a:t>Chen</a:t>
            </a:r>
            <a:r>
              <a:rPr lang="en-US" dirty="0"/>
              <a:t>, </a:t>
            </a:r>
            <a:br>
              <a:rPr lang="en-US" dirty="0"/>
            </a:br>
            <a:r>
              <a:rPr lang="en-US" dirty="0"/>
              <a:t>Max </a:t>
            </a:r>
            <a:r>
              <a:rPr lang="en-US" dirty="0" err="1"/>
              <a:t>Radin</a:t>
            </a:r>
            <a:r>
              <a:rPr lang="en-US" dirty="0"/>
              <a:t>, </a:t>
            </a:r>
            <a:r>
              <a:rPr lang="en-US" dirty="0" smtClean="0"/>
              <a:t>Jonathon </a:t>
            </a:r>
            <a:r>
              <a:rPr lang="en-US" dirty="0"/>
              <a:t>Bechtel, </a:t>
            </a:r>
            <a:r>
              <a:rPr lang="en-US" dirty="0" smtClean="0"/>
              <a:t>Elizabeth </a:t>
            </a:r>
            <a:r>
              <a:rPr lang="en-US" dirty="0" err="1"/>
              <a:t>Decolvenaere, Anna Belak, </a:t>
            </a:r>
          </a:p>
          <a:p>
            <a:pPr marL="0" indent="0" algn="ctr">
              <a:buNone/>
            </a:pPr>
            <a:r>
              <a:rPr lang="en-US" dirty="0" err="1"/>
              <a:t>Naga Sri Harsha Gunda, Sanjeev Kolli</a:t>
            </a:r>
            <a:endParaRPr lang="en-US" dirty="0">
              <a:solidFill>
                <a:schemeClr val="tx1"/>
              </a:solidFill>
            </a:endParaRPr>
          </a:p>
          <a:p>
            <a:pPr algn="ctr"/>
            <a:endParaRPr lang="en-US" kern="0" dirty="0" smtClean="0">
              <a:solidFill>
                <a:srgbClr val="000000"/>
              </a:solidFill>
            </a:endParaRPr>
          </a:p>
          <a:p>
            <a:pPr marL="0" indent="0" algn="ctr">
              <a:buNone/>
            </a:pPr>
            <a:r>
              <a:rPr lang="en-US" kern="0" dirty="0" smtClean="0">
                <a:solidFill>
                  <a:srgbClr val="000000"/>
                </a:solidFill>
              </a:rPr>
              <a:t>TMS ICME 2017</a:t>
            </a:r>
          </a:p>
          <a:p>
            <a:pPr marL="0" indent="0" algn="ctr">
              <a:buNone/>
            </a:pPr>
            <a:r>
              <a:rPr lang="en-US" kern="0" dirty="0" smtClean="0">
                <a:solidFill>
                  <a:srgbClr val="000000"/>
                </a:solidFill>
              </a:rPr>
              <a:t>Thurs. May 24, 2017</a:t>
            </a:r>
          </a:p>
          <a:p>
            <a:pPr marL="0" indent="0" algn="ctr">
              <a:buNone/>
            </a:pPr>
            <a:r>
              <a:rPr lang="en-US" kern="0" dirty="0" smtClean="0">
                <a:solidFill>
                  <a:srgbClr val="000000"/>
                </a:solidFill>
              </a:rPr>
              <a:t>Website</a:t>
            </a:r>
            <a:r>
              <a:rPr lang="en-US" kern="0" dirty="0">
                <a:solidFill>
                  <a:srgbClr val="000000"/>
                </a:solidFill>
              </a:rPr>
              <a:t>: prisms-</a:t>
            </a:r>
            <a:r>
              <a:rPr lang="en-US" kern="0" dirty="0" err="1">
                <a:solidFill>
                  <a:srgbClr val="000000"/>
                </a:solidFill>
              </a:rPr>
              <a:t>center.org</a:t>
            </a:r>
            <a:endParaRPr lang="en-US" kern="0" dirty="0">
              <a:solidFill>
                <a:srgbClr val="000000"/>
              </a:solidFill>
            </a:endParaRPr>
          </a:p>
          <a:p>
            <a:pPr algn="ctr"/>
            <a:endParaRPr lang="en-US" dirty="0" smtClean="0">
              <a:solidFill>
                <a:schemeClr val="tx1"/>
              </a:solidFill>
            </a:endParaRPr>
          </a:p>
          <a:p>
            <a:pPr algn="ctr"/>
            <a:endParaRPr lang="en-US" dirty="0" smtClean="0">
              <a:solidFill>
                <a:schemeClr val="tx1"/>
              </a:solidFill>
            </a:endParaRPr>
          </a:p>
        </p:txBody>
      </p:sp>
      <p:cxnSp>
        <p:nvCxnSpPr>
          <p:cNvPr id="9" name="Straight Connector 8"/>
          <p:cNvCxnSpPr/>
          <p:nvPr/>
        </p:nvCxnSpPr>
        <p:spPr>
          <a:xfrm>
            <a:off x="154503" y="6036020"/>
            <a:ext cx="8772188"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itle 1"/>
          <p:cNvSpPr txBox="1">
            <a:spLocks/>
          </p:cNvSpPr>
          <p:nvPr/>
        </p:nvSpPr>
        <p:spPr>
          <a:xfrm>
            <a:off x="554423" y="1792251"/>
            <a:ext cx="8054136"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cs typeface="Calibri"/>
              </a:rPr>
              <a:t>CASM Tutorial – Section 2</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7809" y="4727351"/>
            <a:ext cx="1700032" cy="850016"/>
          </a:xfrm>
          <a:prstGeom prst="rect">
            <a:avLst/>
          </a:prstGeom>
        </p:spPr>
      </p:pic>
      <p:pic>
        <p:nvPicPr>
          <p:cNvPr id="7" name="Picture 9" descr="horizontal-logo-green-text.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1424" y="6236114"/>
            <a:ext cx="3195919" cy="518529"/>
          </a:xfrm>
          <a:prstGeom prst="rect">
            <a:avLst/>
          </a:prstGeom>
          <a:noFill/>
          <a:ln w="9525">
            <a:noFill/>
            <a:miter lim="800000"/>
            <a:headEnd/>
            <a:tailEnd/>
          </a:ln>
        </p:spPr>
      </p:pic>
      <p:pic>
        <p:nvPicPr>
          <p:cNvPr id="11" name="Picture 10" descr="2013 Michigan 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238" y="4663954"/>
            <a:ext cx="988277" cy="1086427"/>
          </a:xfrm>
          <a:prstGeom prst="rect">
            <a:avLst/>
          </a:prstGeom>
        </p:spPr>
      </p:pic>
      <p:sp>
        <p:nvSpPr>
          <p:cNvPr id="14" name="矩形 5"/>
          <p:cNvSpPr/>
          <p:nvPr/>
        </p:nvSpPr>
        <p:spPr>
          <a:xfrm>
            <a:off x="6797802" y="6227751"/>
            <a:ext cx="2085410" cy="562405"/>
          </a:xfrm>
          <a:prstGeom prst="rect">
            <a:avLst/>
          </a:prstGeom>
          <a:solidFill>
            <a:srgbClr val="2148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6976"/>
            <a:endParaRPr kumimoji="1" lang="zh-CN" altLang="en-US">
              <a:solidFill>
                <a:prstClr val="white"/>
              </a:solidFill>
              <a:latin typeface="Calibri"/>
              <a:ea typeface="宋体"/>
            </a:endParaRPr>
          </a:p>
        </p:txBody>
      </p:sp>
      <p:pic>
        <p:nvPicPr>
          <p:cNvPr id="15" name="图片 6" descr="prisms-logo.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93312" y="6324177"/>
            <a:ext cx="1691123" cy="359009"/>
          </a:xfrm>
          <a:prstGeom prst="rect">
            <a:avLst/>
          </a:prstGeom>
        </p:spPr>
      </p:pic>
      <p:sp>
        <p:nvSpPr>
          <p:cNvPr id="16" name="Footer Placeholder 3"/>
          <p:cNvSpPr>
            <a:spLocks noGrp="1"/>
          </p:cNvSpPr>
          <p:nvPr>
            <p:ph type="ftr" sz="quarter" idx="4294967295"/>
          </p:nvPr>
        </p:nvSpPr>
        <p:spPr>
          <a:xfrm>
            <a:off x="2463854" y="6211298"/>
            <a:ext cx="5460415" cy="584776"/>
          </a:xfrm>
          <a:prstGeom prst="rect">
            <a:avLst/>
          </a:prstGeom>
        </p:spPr>
        <p:txBody>
          <a:bodyPr wrap="square">
            <a:spAutoFit/>
          </a:bodyPr>
          <a:lstStyle/>
          <a:p>
            <a:pPr algn="ctr"/>
            <a:r>
              <a:rPr lang="en-US" sz="1600" b="1" dirty="0" smtClean="0">
                <a:solidFill>
                  <a:srgbClr val="1F497D"/>
                </a:solidFill>
                <a:latin typeface="Times New Roman"/>
                <a:cs typeface="Times New Roman"/>
              </a:rPr>
              <a:t>Center </a:t>
            </a:r>
            <a:r>
              <a:rPr lang="en-US" sz="1600" b="1" dirty="0">
                <a:solidFill>
                  <a:srgbClr val="1F497D"/>
                </a:solidFill>
                <a:latin typeface="Times New Roman"/>
                <a:cs typeface="Times New Roman"/>
              </a:rPr>
              <a:t>for </a:t>
            </a:r>
            <a:r>
              <a:rPr lang="en-US" sz="1600" b="1" dirty="0" smtClean="0">
                <a:solidFill>
                  <a:srgbClr val="1F497D"/>
                </a:solidFill>
                <a:latin typeface="Times New Roman"/>
                <a:cs typeface="Times New Roman"/>
              </a:rPr>
              <a:t> </a:t>
            </a:r>
            <a:r>
              <a:rPr lang="en-US" sz="1600" b="1" dirty="0" err="1" smtClean="0">
                <a:solidFill>
                  <a:srgbClr val="1F497D"/>
                </a:solidFill>
                <a:latin typeface="Times New Roman"/>
                <a:cs typeface="Times New Roman"/>
              </a:rPr>
              <a:t>PRedictive</a:t>
            </a:r>
            <a:r>
              <a:rPr lang="en-US" sz="1600" b="1" dirty="0" smtClean="0">
                <a:solidFill>
                  <a:srgbClr val="1F497D"/>
                </a:solidFill>
                <a:latin typeface="Times New Roman"/>
                <a:cs typeface="Times New Roman"/>
              </a:rPr>
              <a:t> Integrated </a:t>
            </a:r>
          </a:p>
          <a:p>
            <a:pPr algn="ctr"/>
            <a:r>
              <a:rPr lang="en-US" sz="1600" b="1" dirty="0" smtClean="0">
                <a:solidFill>
                  <a:srgbClr val="1F497D"/>
                </a:solidFill>
                <a:latin typeface="Times New Roman"/>
                <a:cs typeface="Times New Roman"/>
              </a:rPr>
              <a:t>Structural Materials Science</a:t>
            </a:r>
            <a:endParaRPr lang="en-US" sz="1600" b="1" dirty="0">
              <a:solidFill>
                <a:srgbClr val="1F497D"/>
              </a:solidFill>
              <a:latin typeface="Times New Roman"/>
              <a:cs typeface="Times New Roman"/>
            </a:endParaRPr>
          </a:p>
        </p:txBody>
      </p:sp>
    </p:spTree>
    <p:extLst>
      <p:ext uri="{BB962C8B-B14F-4D97-AF65-F5344CB8AC3E}">
        <p14:creationId xmlns:p14="http://schemas.microsoft.com/office/powerpoint/2010/main" val="30076059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Query correlations</a:t>
            </a:r>
          </a:p>
        </p:txBody>
      </p:sp>
      <p:sp>
        <p:nvSpPr>
          <p:cNvPr id="4" name="Content Placeholder 2"/>
          <p:cNvSpPr txBox="1">
            <a:spLocks/>
          </p:cNvSpPr>
          <p:nvPr/>
        </p:nvSpPr>
        <p:spPr>
          <a:xfrm>
            <a:off x="152399" y="1417638"/>
            <a:ext cx="8024099" cy="13076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latin typeface="Menlo Regular"/>
                <a:cs typeface="Menlo Regular"/>
              </a:rPr>
              <a:t>'casm query -k corr(0:5)' </a:t>
            </a:r>
          </a:p>
          <a:p>
            <a:pPr lvl="1"/>
            <a:r>
              <a:rPr lang="en-US" sz="2400" dirty="0"/>
              <a:t>will print correlations,        , the symmetry-invariant basis function averages</a:t>
            </a:r>
          </a:p>
        </p:txBody>
      </p:sp>
      <p:pic>
        <p:nvPicPr>
          <p:cNvPr id="5" name="Picture 4"/>
          <p:cNvPicPr>
            <a:picLocks noChangeAspect="1"/>
          </p:cNvPicPr>
          <p:nvPr/>
        </p:nvPicPr>
        <p:blipFill>
          <a:blip r:embed="rId3"/>
          <a:stretch>
            <a:fillRect/>
          </a:stretch>
        </p:blipFill>
        <p:spPr>
          <a:xfrm>
            <a:off x="0" y="2648964"/>
            <a:ext cx="9144000" cy="2843877"/>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728589102"/>
              </p:ext>
            </p:extLst>
          </p:nvPr>
        </p:nvGraphicFramePr>
        <p:xfrm>
          <a:off x="3762019" y="1733698"/>
          <a:ext cx="585788" cy="488950"/>
        </p:xfrm>
        <a:graphic>
          <a:graphicData uri="http://schemas.openxmlformats.org/presentationml/2006/ole">
            <mc:AlternateContent xmlns:mc="http://schemas.openxmlformats.org/markup-compatibility/2006">
              <mc:Choice xmlns:v="urn:schemas-microsoft-com:vml" Requires="v">
                <p:oleObj spid="_x0000_s2206" name="Equation" r:id="rId4" imgW="228600" imgH="190500" progId="Equation.3">
                  <p:embed/>
                </p:oleObj>
              </mc:Choice>
              <mc:Fallback>
                <p:oleObj name="Equation" r:id="rId4" imgW="228600" imgH="190500" progId="Equation.3">
                  <p:embed/>
                  <p:pic>
                    <p:nvPicPr>
                      <p:cNvPr id="0" name=""/>
                      <p:cNvPicPr/>
                      <p:nvPr/>
                    </p:nvPicPr>
                    <p:blipFill>
                      <a:blip r:embed="rId5"/>
                      <a:stretch>
                        <a:fillRect/>
                      </a:stretch>
                    </p:blipFill>
                    <p:spPr>
                      <a:xfrm>
                        <a:off x="3762019" y="1733698"/>
                        <a:ext cx="585788" cy="48895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41841913"/>
              </p:ext>
            </p:extLst>
          </p:nvPr>
        </p:nvGraphicFramePr>
        <p:xfrm>
          <a:off x="3659188" y="6026150"/>
          <a:ext cx="2505075" cy="749300"/>
        </p:xfrm>
        <a:graphic>
          <a:graphicData uri="http://schemas.openxmlformats.org/presentationml/2006/ole">
            <mc:AlternateContent xmlns:mc="http://schemas.openxmlformats.org/markup-compatibility/2006">
              <mc:Choice xmlns:v="urn:schemas-microsoft-com:vml" Requires="v">
                <p:oleObj spid="_x0000_s2207" name="Equation" r:id="rId6" imgW="977900" imgH="292100" progId="Equation.3">
                  <p:embed/>
                </p:oleObj>
              </mc:Choice>
              <mc:Fallback>
                <p:oleObj name="Equation" r:id="rId6" imgW="977900" imgH="292100" progId="Equation.3">
                  <p:embed/>
                  <p:pic>
                    <p:nvPicPr>
                      <p:cNvPr id="0" name=""/>
                      <p:cNvPicPr/>
                      <p:nvPr/>
                    </p:nvPicPr>
                    <p:blipFill>
                      <a:blip r:embed="rId7"/>
                      <a:stretch>
                        <a:fillRect/>
                      </a:stretch>
                    </p:blipFill>
                    <p:spPr>
                      <a:xfrm>
                        <a:off x="3659188" y="6026150"/>
                        <a:ext cx="2505075" cy="749300"/>
                      </a:xfrm>
                      <a:prstGeom prst="rect">
                        <a:avLst/>
                      </a:prstGeom>
                    </p:spPr>
                  </p:pic>
                </p:oleObj>
              </mc:Fallback>
            </mc:AlternateContent>
          </a:graphicData>
        </a:graphic>
      </p:graphicFrame>
      <p:sp>
        <p:nvSpPr>
          <p:cNvPr id="9" name="Content Placeholder 2"/>
          <p:cNvSpPr txBox="1">
            <a:spLocks/>
          </p:cNvSpPr>
          <p:nvPr/>
        </p:nvSpPr>
        <p:spPr>
          <a:xfrm>
            <a:off x="288436" y="5492841"/>
            <a:ext cx="8024099" cy="13076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libri"/>
                <a:cs typeface="Calibri"/>
              </a:rPr>
              <a:t>Next step: Fit cluster expansion paramters,     , to the DFT calculated energies</a:t>
            </a:r>
            <a:endParaRPr lang="en-US" sz="2400" dirty="0"/>
          </a:p>
        </p:txBody>
      </p:sp>
      <p:graphicFrame>
        <p:nvGraphicFramePr>
          <p:cNvPr id="10" name="Object 9"/>
          <p:cNvGraphicFramePr>
            <a:graphicFrameLocks noChangeAspect="1"/>
          </p:cNvGraphicFramePr>
          <p:nvPr>
            <p:extLst>
              <p:ext uri="{D42A27DB-BD31-4B8C-83A1-F6EECF244321}">
                <p14:modId xmlns:p14="http://schemas.microsoft.com/office/powerpoint/2010/main" val="2729925279"/>
              </p:ext>
            </p:extLst>
          </p:nvPr>
        </p:nvGraphicFramePr>
        <p:xfrm>
          <a:off x="6091916" y="5492841"/>
          <a:ext cx="390525" cy="520700"/>
        </p:xfrm>
        <a:graphic>
          <a:graphicData uri="http://schemas.openxmlformats.org/presentationml/2006/ole">
            <mc:AlternateContent xmlns:mc="http://schemas.openxmlformats.org/markup-compatibility/2006">
              <mc:Choice xmlns:v="urn:schemas-microsoft-com:vml" Requires="v">
                <p:oleObj spid="_x0000_s2208" name="Equation" r:id="rId8" imgW="152400" imgH="203200" progId="Equation.3">
                  <p:embed/>
                </p:oleObj>
              </mc:Choice>
              <mc:Fallback>
                <p:oleObj name="Equation" r:id="rId8" imgW="152400" imgH="203200" progId="Equation.3">
                  <p:embed/>
                  <p:pic>
                    <p:nvPicPr>
                      <p:cNvPr id="0" name=""/>
                      <p:cNvPicPr/>
                      <p:nvPr/>
                    </p:nvPicPr>
                    <p:blipFill>
                      <a:blip r:embed="rId9"/>
                      <a:stretch>
                        <a:fillRect/>
                      </a:stretch>
                    </p:blipFill>
                    <p:spPr>
                      <a:xfrm>
                        <a:off x="6091916" y="5492841"/>
                        <a:ext cx="390525" cy="520700"/>
                      </a:xfrm>
                      <a:prstGeom prst="rect">
                        <a:avLst/>
                      </a:prstGeom>
                    </p:spPr>
                  </p:pic>
                </p:oleObj>
              </mc:Fallback>
            </mc:AlternateContent>
          </a:graphicData>
        </a:graphic>
      </p:graphicFrame>
    </p:spTree>
    <p:extLst>
      <p:ext uri="{BB962C8B-B14F-4D97-AF65-F5344CB8AC3E}">
        <p14:creationId xmlns:p14="http://schemas.microsoft.com/office/powerpoint/2010/main" val="377153212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casm-learn</a:t>
            </a:r>
          </a:p>
        </p:txBody>
      </p:sp>
      <p:sp>
        <p:nvSpPr>
          <p:cNvPr id="4" name="Content Placeholder 3"/>
          <p:cNvSpPr>
            <a:spLocks noGrp="1"/>
          </p:cNvSpPr>
          <p:nvPr>
            <p:ph idx="1"/>
          </p:nvPr>
        </p:nvSpPr>
        <p:spPr>
          <a:xfrm>
            <a:off x="457200" y="1600200"/>
            <a:ext cx="8229600" cy="3670131"/>
          </a:xfrm>
        </p:spPr>
        <p:txBody>
          <a:bodyPr>
            <a:normAutofit/>
          </a:bodyPr>
          <a:lstStyle/>
          <a:p>
            <a:r>
              <a:rPr lang="en-US" sz="2800"/>
              <a:t>Acts as a wrapper around 'scikit-learn', the Python machine learning package, and incorporates some additional features:</a:t>
            </a:r>
          </a:p>
          <a:p>
            <a:pPr lvl="1"/>
            <a:r>
              <a:rPr lang="en-US" sz="2400"/>
              <a:t>Genetic algorithms, via 'deap', the Distributed Evolutionary Algorithm Package</a:t>
            </a:r>
          </a:p>
          <a:p>
            <a:pPr lvl="1"/>
            <a:r>
              <a:rPr lang="en-US" sz="2400"/>
              <a:t>Stores and compares potential results in a 'Hall Of Fame'</a:t>
            </a:r>
          </a:p>
          <a:p>
            <a:pPr lvl="1"/>
            <a:r>
              <a:rPr lang="en-US" sz="2400"/>
              <a:t>Convex hull checking</a:t>
            </a:r>
          </a:p>
          <a:p>
            <a:pPr lvl="1"/>
            <a:r>
              <a:rPr lang="en-US" sz="2400"/>
              <a:t>Generate casm selection files of configurations that you might want to calculate based on the cluster expansion</a:t>
            </a:r>
          </a:p>
          <a:p>
            <a:pPr lvl="1"/>
            <a:r>
              <a:rPr lang="en-US" sz="2400"/>
              <a:t>Writes 'eci.json' file containing calculated parameters</a:t>
            </a:r>
          </a:p>
        </p:txBody>
      </p:sp>
      <p:sp>
        <p:nvSpPr>
          <p:cNvPr id="5" name="Rectangle 4"/>
          <p:cNvSpPr/>
          <p:nvPr/>
        </p:nvSpPr>
        <p:spPr>
          <a:xfrm>
            <a:off x="457200" y="5985077"/>
            <a:ext cx="3350609" cy="646331"/>
          </a:xfrm>
          <a:prstGeom prst="rect">
            <a:avLst/>
          </a:prstGeom>
        </p:spPr>
        <p:txBody>
          <a:bodyPr wrap="none">
            <a:spAutoFit/>
          </a:bodyPr>
          <a:lstStyle/>
          <a:p>
            <a:r>
              <a:rPr lang="en-US"/>
              <a:t>scikit-learn: http://scikit-learn.org</a:t>
            </a:r>
          </a:p>
          <a:p>
            <a:r>
              <a:rPr lang="en-US"/>
              <a:t>deap: http://deap.readthedocs.io</a:t>
            </a:r>
          </a:p>
        </p:txBody>
      </p:sp>
    </p:spTree>
    <p:extLst>
      <p:ext uri="{BB962C8B-B14F-4D97-AF65-F5344CB8AC3E}">
        <p14:creationId xmlns:p14="http://schemas.microsoft.com/office/powerpoint/2010/main" val="39283109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837"/>
            <a:ext cx="8117466" cy="1143000"/>
          </a:xfrm>
        </p:spPr>
        <p:txBody>
          <a:bodyPr/>
          <a:lstStyle/>
          <a:p>
            <a:r>
              <a:rPr lang="en-US"/>
              <a:t>casm-learn: getting started</a:t>
            </a:r>
          </a:p>
        </p:txBody>
      </p:sp>
      <p:sp>
        <p:nvSpPr>
          <p:cNvPr id="6" name="Content Placeholder 2"/>
          <p:cNvSpPr>
            <a:spLocks noGrp="1"/>
          </p:cNvSpPr>
          <p:nvPr>
            <p:ph idx="1"/>
          </p:nvPr>
        </p:nvSpPr>
        <p:spPr>
          <a:xfrm>
            <a:off x="457200" y="1781109"/>
            <a:ext cx="8229600" cy="4277582"/>
          </a:xfrm>
        </p:spPr>
        <p:txBody>
          <a:bodyPr>
            <a:normAutofit/>
          </a:bodyPr>
          <a:lstStyle/>
          <a:p>
            <a:r>
              <a:rPr lang="en-US" sz="1800">
                <a:latin typeface="Menlo Regular"/>
                <a:cs typeface="Menlo Regular"/>
              </a:rPr>
              <a:t>'casm-learn --help'</a:t>
            </a:r>
          </a:p>
          <a:p>
            <a:pPr lvl="1"/>
            <a:r>
              <a:rPr lang="en-US" sz="2000">
                <a:latin typeface="Calibri"/>
                <a:cs typeface="Calibri"/>
              </a:rPr>
              <a:t>Print available options</a:t>
            </a:r>
          </a:p>
          <a:p>
            <a:r>
              <a:rPr lang="en-US" sz="1800">
                <a:latin typeface="Menlo Regular"/>
                <a:cs typeface="Menlo Regular"/>
              </a:rPr>
              <a:t>'casm-learn --desc'</a:t>
            </a:r>
          </a:p>
          <a:p>
            <a:pPr lvl="1"/>
            <a:r>
              <a:rPr lang="en-US" sz="2000">
                <a:cs typeface="Calibri"/>
              </a:rPr>
              <a:t>Print overall usage description</a:t>
            </a:r>
          </a:p>
          <a:p>
            <a:r>
              <a:rPr lang="en-US" sz="1800">
                <a:latin typeface="Menlo Regular"/>
                <a:cs typeface="Menlo Regular"/>
              </a:rPr>
              <a:t>'casm-learn --exSomething'</a:t>
            </a:r>
          </a:p>
          <a:p>
            <a:pPr lvl="1"/>
            <a:r>
              <a:rPr lang="en-US" sz="2000">
                <a:cs typeface="Calibri"/>
              </a:rPr>
              <a:t>Print example input files</a:t>
            </a:r>
          </a:p>
          <a:p>
            <a:r>
              <a:rPr lang="en-US" sz="1800">
                <a:latin typeface="Menlo Regular"/>
                <a:cs typeface="Menlo Regular"/>
              </a:rPr>
              <a:t>'casm-learn –settings-format'</a:t>
            </a:r>
          </a:p>
          <a:p>
            <a:pPr lvl="1"/>
            <a:r>
              <a:rPr lang="en-US" sz="2000">
                <a:cs typeface="Calibri"/>
              </a:rPr>
              <a:t>Print input file help</a:t>
            </a:r>
            <a:endParaRPr lang="en-US" sz="2400">
              <a:cs typeface="Calibri"/>
            </a:endParaRPr>
          </a:p>
          <a:p>
            <a:r>
              <a:rPr lang="en-US" sz="1800">
                <a:latin typeface="Menlo Regular"/>
                <a:cs typeface="Menlo Regular"/>
              </a:rPr>
              <a:t>'casm-learn –s &lt;filename&gt;'</a:t>
            </a:r>
          </a:p>
          <a:p>
            <a:pPr lvl="1"/>
            <a:r>
              <a:rPr lang="en-US" sz="2000">
                <a:cs typeface="Calibri"/>
              </a:rPr>
              <a:t>Run, using &lt;filename&gt; as the input settings file</a:t>
            </a:r>
          </a:p>
          <a:p>
            <a:pPr marL="0" indent="0">
              <a:buNone/>
            </a:pPr>
            <a:endParaRPr lang="en-US" sz="2400">
              <a:cs typeface="Calibri"/>
            </a:endParaRPr>
          </a:p>
          <a:p>
            <a:pPr marL="0" indent="0">
              <a:buNone/>
            </a:pPr>
            <a:endParaRPr lang="en-US" sz="2800">
              <a:cs typeface="Calibri"/>
            </a:endParaRPr>
          </a:p>
          <a:p>
            <a:pPr marL="0" indent="0">
              <a:buNone/>
            </a:pPr>
            <a:endParaRPr lang="en-US" sz="2800">
              <a:latin typeface="Calibri"/>
              <a:cs typeface="Calibri"/>
            </a:endParaRPr>
          </a:p>
        </p:txBody>
      </p:sp>
    </p:spTree>
    <p:extLst>
      <p:ext uri="{BB962C8B-B14F-4D97-AF65-F5344CB8AC3E}">
        <p14:creationId xmlns:p14="http://schemas.microsoft.com/office/powerpoint/2010/main" val="478535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a:t>Step 1)   Problem specification</a:t>
            </a:r>
            <a:br>
              <a:rPr lang="en-US" sz="3200"/>
            </a:br>
            <a:endParaRPr lang="en-US" sz="3200"/>
          </a:p>
        </p:txBody>
      </p:sp>
      <p:sp>
        <p:nvSpPr>
          <p:cNvPr id="3" name="Content Placeholder 2"/>
          <p:cNvSpPr>
            <a:spLocks noGrp="1"/>
          </p:cNvSpPr>
          <p:nvPr>
            <p:ph idx="1"/>
          </p:nvPr>
        </p:nvSpPr>
        <p:spPr>
          <a:xfrm>
            <a:off x="457200" y="1397321"/>
            <a:ext cx="8229600" cy="4525963"/>
          </a:xfrm>
        </p:spPr>
        <p:txBody>
          <a:bodyPr/>
          <a:lstStyle/>
          <a:p>
            <a:pPr lvl="1"/>
            <a:r>
              <a:rPr lang="en-US"/>
              <a:t>Solve X*b = y for b</a:t>
            </a:r>
          </a:p>
          <a:p>
            <a:pPr lvl="2"/>
            <a:r>
              <a:rPr lang="en-US"/>
              <a:t>X: 2d matrix of correlations</a:t>
            </a:r>
          </a:p>
          <a:p>
            <a:pPr lvl="2"/>
            <a:r>
              <a:rPr lang="en-US"/>
              <a:t>y: 1d vector of formation energies (or other property)</a:t>
            </a:r>
          </a:p>
          <a:p>
            <a:pPr lvl="2"/>
            <a:r>
              <a:rPr lang="en-US"/>
              <a:t>b: 1d vector, of fitting parameters, the effective clusters interactions (ECI)</a:t>
            </a:r>
          </a:p>
          <a:p>
            <a:pPr lvl="1"/>
            <a:r>
              <a:rPr lang="en-US"/>
              <a:t>Weighted least squares</a:t>
            </a:r>
          </a:p>
          <a:p>
            <a:pPr lvl="2"/>
            <a:r>
              <a:rPr lang="en-US"/>
              <a:t>X*b = y  </a:t>
            </a:r>
            <a:r>
              <a:rPr lang="en-US">
                <a:sym typeface="Wingdings"/>
              </a:rPr>
              <a:t>  L*X*b = L*y,</a:t>
            </a:r>
          </a:p>
          <a:p>
            <a:pPr lvl="2"/>
            <a:r>
              <a:rPr lang="en-US">
                <a:sym typeface="Wingdings"/>
              </a:rPr>
              <a:t>W = L*L</a:t>
            </a:r>
            <a:r>
              <a:rPr lang="en-US" baseline="30000">
                <a:sym typeface="Wingdings"/>
              </a:rPr>
              <a:t>T</a:t>
            </a:r>
            <a:r>
              <a:rPr lang="en-US">
                <a:sym typeface="Wingdings"/>
              </a:rPr>
              <a:t>,  W typically being a diagonal matrix where the entries along the diagonal are the weights associated with each configuration</a:t>
            </a:r>
            <a:endParaRPr lang="en-US" baseline="30000"/>
          </a:p>
        </p:txBody>
      </p:sp>
    </p:spTree>
    <p:extLst>
      <p:ext uri="{BB962C8B-B14F-4D97-AF65-F5344CB8AC3E}">
        <p14:creationId xmlns:p14="http://schemas.microsoft.com/office/powerpoint/2010/main" val="38708747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a:t>Step 1)   Problem specification</a:t>
            </a:r>
            <a:br>
              <a:rPr lang="en-US" sz="3200"/>
            </a:br>
            <a:endParaRPr lang="en-US" sz="3200"/>
          </a:p>
        </p:txBody>
      </p:sp>
      <p:sp>
        <p:nvSpPr>
          <p:cNvPr id="3" name="Content Placeholder 2"/>
          <p:cNvSpPr>
            <a:spLocks noGrp="1"/>
          </p:cNvSpPr>
          <p:nvPr>
            <p:ph idx="1"/>
          </p:nvPr>
        </p:nvSpPr>
        <p:spPr>
          <a:xfrm>
            <a:off x="457200" y="1032340"/>
            <a:ext cx="8229600" cy="4525963"/>
          </a:xfrm>
        </p:spPr>
        <p:txBody>
          <a:bodyPr/>
          <a:lstStyle/>
          <a:p>
            <a:pPr lvl="1"/>
            <a:r>
              <a:rPr lang="en-US"/>
              <a:t>Cross-validation:</a:t>
            </a:r>
          </a:p>
          <a:p>
            <a:pPr lvl="2"/>
            <a:r>
              <a:rPr lang="en-US"/>
              <a:t>Seperate data into several training and testing sets</a:t>
            </a:r>
          </a:p>
          <a:p>
            <a:pPr lvl="2"/>
            <a:r>
              <a:rPr lang="en-US"/>
              <a:t>For each training set, solve X</a:t>
            </a:r>
            <a:r>
              <a:rPr lang="en-US" baseline="30000"/>
              <a:t>train</a:t>
            </a:r>
            <a:r>
              <a:rPr lang="en-US"/>
              <a:t>*b = y</a:t>
            </a:r>
            <a:r>
              <a:rPr lang="en-US" baseline="30000"/>
              <a:t>train</a:t>
            </a:r>
            <a:r>
              <a:rPr lang="en-US"/>
              <a:t> for b</a:t>
            </a:r>
          </a:p>
          <a:p>
            <a:pPr lvl="2"/>
            <a:r>
              <a:rPr lang="en-US"/>
              <a:t>Use b to predict y</a:t>
            </a:r>
            <a:r>
              <a:rPr lang="en-US" baseline="30000"/>
              <a:t>test</a:t>
            </a:r>
            <a:r>
              <a:rPr lang="en-US"/>
              <a:t> = X</a:t>
            </a:r>
            <a:r>
              <a:rPr lang="en-US" baseline="30000"/>
              <a:t>test</a:t>
            </a:r>
            <a:r>
              <a:rPr lang="en-US"/>
              <a:t>*b for the remaining data</a:t>
            </a:r>
          </a:p>
          <a:p>
            <a:pPr lvl="2"/>
            <a:r>
              <a:rPr lang="en-US"/>
              <a:t>Calculate cross-validation score, root average MSE over test sets:</a:t>
            </a:r>
          </a:p>
          <a:p>
            <a:pPr lvl="2"/>
            <a:endParaRPr lang="en-US"/>
          </a:p>
          <a:p>
            <a:pPr lvl="2"/>
            <a:endParaRPr lang="en-US"/>
          </a:p>
          <a:p>
            <a:pPr lvl="2"/>
            <a:endParaRPr lang="en-US"/>
          </a:p>
          <a:p>
            <a:pPr lvl="2"/>
            <a:endParaRPr lang="en-US"/>
          </a:p>
          <a:p>
            <a:pPr lvl="2"/>
            <a:r>
              <a:rPr lang="en-US"/>
              <a:t>'casm-learn' can optionally add an additional 'penalty', p, to prefer results with fewer terms</a:t>
            </a:r>
          </a:p>
        </p:txBody>
      </p:sp>
      <p:graphicFrame>
        <p:nvGraphicFramePr>
          <p:cNvPr id="5" name="Object 4"/>
          <p:cNvGraphicFramePr>
            <a:graphicFrameLocks noChangeAspect="1"/>
          </p:cNvGraphicFramePr>
          <p:nvPr>
            <p:extLst>
              <p:ext uri="{D42A27DB-BD31-4B8C-83A1-F6EECF244321}">
                <p14:modId xmlns:p14="http://schemas.microsoft.com/office/powerpoint/2010/main" val="319455092"/>
              </p:ext>
            </p:extLst>
          </p:nvPr>
        </p:nvGraphicFramePr>
        <p:xfrm>
          <a:off x="1565275" y="3773488"/>
          <a:ext cx="4652963" cy="1395412"/>
        </p:xfrm>
        <a:graphic>
          <a:graphicData uri="http://schemas.openxmlformats.org/presentationml/2006/ole">
            <mc:AlternateContent xmlns:mc="http://schemas.openxmlformats.org/markup-compatibility/2006">
              <mc:Choice xmlns:v="urn:schemas-microsoft-com:vml" Requires="v">
                <p:oleObj spid="_x0000_s3128" name="Equation" r:id="rId3" imgW="2374900" imgH="711200" progId="Equation.3">
                  <p:embed/>
                </p:oleObj>
              </mc:Choice>
              <mc:Fallback>
                <p:oleObj name="Equation" r:id="rId3" imgW="2374900" imgH="711200" progId="Equation.3">
                  <p:embed/>
                  <p:pic>
                    <p:nvPicPr>
                      <p:cNvPr id="0" name=""/>
                      <p:cNvPicPr/>
                      <p:nvPr/>
                    </p:nvPicPr>
                    <p:blipFill>
                      <a:blip r:embed="rId4"/>
                      <a:stretch>
                        <a:fillRect/>
                      </a:stretch>
                    </p:blipFill>
                    <p:spPr>
                      <a:xfrm>
                        <a:off x="1565275" y="3773488"/>
                        <a:ext cx="4652963" cy="1395412"/>
                      </a:xfrm>
                      <a:prstGeom prst="rect">
                        <a:avLst/>
                      </a:prstGeom>
                    </p:spPr>
                  </p:pic>
                </p:oleObj>
              </mc:Fallback>
            </mc:AlternateContent>
          </a:graphicData>
        </a:graphic>
      </p:graphicFrame>
    </p:spTree>
    <p:extLst>
      <p:ext uri="{BB962C8B-B14F-4D97-AF65-F5344CB8AC3E}">
        <p14:creationId xmlns:p14="http://schemas.microsoft.com/office/powerpoint/2010/main" val="23078509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a:t>Step 1)   Problem specification</a:t>
            </a:r>
            <a:br>
              <a:rPr lang="en-US" sz="3200"/>
            </a:br>
            <a:endParaRPr lang="en-US" sz="3200"/>
          </a:p>
        </p:txBody>
      </p:sp>
      <p:sp>
        <p:nvSpPr>
          <p:cNvPr id="3" name="Content Placeholder 2"/>
          <p:cNvSpPr>
            <a:spLocks noGrp="1"/>
          </p:cNvSpPr>
          <p:nvPr>
            <p:ph idx="1"/>
          </p:nvPr>
        </p:nvSpPr>
        <p:spPr>
          <a:xfrm>
            <a:off x="457200" y="1032340"/>
            <a:ext cx="8229600" cy="4525963"/>
          </a:xfrm>
        </p:spPr>
        <p:txBody>
          <a:bodyPr/>
          <a:lstStyle/>
          <a:p>
            <a:r>
              <a:rPr lang="en-US"/>
              <a:t>Cross-validation schemes:</a:t>
            </a:r>
          </a:p>
          <a:p>
            <a:pPr lvl="1"/>
            <a:r>
              <a:rPr lang="en-US"/>
              <a:t>KFold cross validation: split data into 'k' "folds"</a:t>
            </a:r>
          </a:p>
          <a:p>
            <a:pPr lvl="2"/>
            <a:r>
              <a:rPr lang="en-US"/>
              <a:t>Train the model on k-1 folds</a:t>
            </a:r>
          </a:p>
          <a:p>
            <a:pPr lvl="2"/>
            <a:r>
              <a:rPr lang="en-US"/>
              <a:t>Test on the remaining fold</a:t>
            </a:r>
          </a:p>
          <a:p>
            <a:pPr lvl="2"/>
            <a:r>
              <a:rPr lang="en-US"/>
              <a:t>CV score = Average score over each test fold</a:t>
            </a:r>
          </a:p>
          <a:p>
            <a:pPr lvl="1"/>
            <a:r>
              <a:rPr lang="en-US"/>
              <a:t>LeaveOneOut: k = number of configurations</a:t>
            </a:r>
          </a:p>
          <a:p>
            <a:pPr lvl="1"/>
            <a:r>
              <a:rPr lang="en-US"/>
              <a:t>ShuffleSplit:</a:t>
            </a:r>
          </a:p>
          <a:p>
            <a:pPr lvl="2"/>
            <a:r>
              <a:rPr lang="en-US"/>
              <a:t>Create 'n_iter' random splits of the data, with user control of the fraction of configurations in the train/test sets</a:t>
            </a:r>
          </a:p>
          <a:p>
            <a:pPr lvl="1"/>
            <a:r>
              <a:rPr lang="en-US"/>
              <a:t>Others: </a:t>
            </a:r>
          </a:p>
          <a:p>
            <a:pPr marL="917575" lvl="1">
              <a:tabLst>
                <a:tab pos="919163" algn="l"/>
              </a:tabLst>
            </a:pPr>
            <a:r>
              <a:rPr lang="en-US" sz="1600"/>
              <a:t>http://scikit-learn.org/stable/modules/cross_validation.html#cross-validation</a:t>
            </a:r>
            <a:endParaRPr lang="en-US" sz="2000"/>
          </a:p>
          <a:p>
            <a:pPr lvl="2"/>
            <a:endParaRPr lang="en-US"/>
          </a:p>
        </p:txBody>
      </p:sp>
    </p:spTree>
    <p:extLst>
      <p:ext uri="{BB962C8B-B14F-4D97-AF65-F5344CB8AC3E}">
        <p14:creationId xmlns:p14="http://schemas.microsoft.com/office/powerpoint/2010/main" val="9308637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a:t>Step 1)   Problem specification</a:t>
            </a:r>
            <a:br>
              <a:rPr lang="en-US" sz="3200"/>
            </a:br>
            <a:endParaRPr lang="en-US" sz="3200"/>
          </a:p>
        </p:txBody>
      </p:sp>
      <p:pic>
        <p:nvPicPr>
          <p:cNvPr id="5" name="Picture 4"/>
          <p:cNvPicPr>
            <a:picLocks noChangeAspect="1"/>
          </p:cNvPicPr>
          <p:nvPr/>
        </p:nvPicPr>
        <p:blipFill>
          <a:blip r:embed="rId2"/>
          <a:stretch>
            <a:fillRect/>
          </a:stretch>
        </p:blipFill>
        <p:spPr>
          <a:xfrm>
            <a:off x="457200" y="1153686"/>
            <a:ext cx="3797300" cy="5105400"/>
          </a:xfrm>
          <a:prstGeom prst="rect">
            <a:avLst/>
          </a:prstGeom>
        </p:spPr>
      </p:pic>
      <p:sp>
        <p:nvSpPr>
          <p:cNvPr id="6" name="TextBox 5"/>
          <p:cNvSpPr txBox="1"/>
          <p:nvPr/>
        </p:nvSpPr>
        <p:spPr>
          <a:xfrm>
            <a:off x="4001348" y="3948709"/>
            <a:ext cx="4685452" cy="650055"/>
          </a:xfrm>
          <a:prstGeom prst="rect">
            <a:avLst/>
          </a:prstGeom>
          <a:noFill/>
        </p:spPr>
        <p:txBody>
          <a:bodyPr wrap="square" rtlCol="0">
            <a:spAutoFit/>
          </a:bodyPr>
          <a:lstStyle/>
          <a:p>
            <a:r>
              <a:rPr lang="en-US"/>
              <a:t>scikit-learn class name and keyword arguments, as documented on scikit-learn.org</a:t>
            </a:r>
          </a:p>
        </p:txBody>
      </p:sp>
      <p:sp>
        <p:nvSpPr>
          <p:cNvPr id="7" name="TextBox 6"/>
          <p:cNvSpPr txBox="1"/>
          <p:nvPr/>
        </p:nvSpPr>
        <p:spPr>
          <a:xfrm>
            <a:off x="4896844" y="4857323"/>
            <a:ext cx="3789956" cy="923330"/>
          </a:xfrm>
          <a:prstGeom prst="rect">
            <a:avLst/>
          </a:prstGeom>
          <a:noFill/>
        </p:spPr>
        <p:txBody>
          <a:bodyPr wrap="square" rtlCol="0">
            <a:spAutoFit/>
          </a:bodyPr>
          <a:lstStyle/>
          <a:p>
            <a:r>
              <a:rPr lang="en-US"/>
              <a:t>weighting method name and keyword arguments, as documented in </a:t>
            </a:r>
          </a:p>
          <a:p>
            <a:r>
              <a:rPr lang="en-US"/>
              <a:t>'casm-learn –settings-format'</a:t>
            </a:r>
          </a:p>
        </p:txBody>
      </p:sp>
      <p:sp>
        <p:nvSpPr>
          <p:cNvPr id="8" name="TextBox 7"/>
          <p:cNvSpPr txBox="1"/>
          <p:nvPr/>
        </p:nvSpPr>
        <p:spPr>
          <a:xfrm>
            <a:off x="3884562" y="2771949"/>
            <a:ext cx="2962032" cy="1200329"/>
          </a:xfrm>
          <a:prstGeom prst="rect">
            <a:avLst/>
          </a:prstGeom>
          <a:noFill/>
        </p:spPr>
        <p:txBody>
          <a:bodyPr wrap="square" rtlCol="0">
            <a:spAutoFit/>
          </a:bodyPr>
          <a:lstStyle/>
          <a:p>
            <a:r>
              <a:rPr lang="en-US"/>
              <a:t>optional penalty per non-zero eci, as documented in</a:t>
            </a:r>
          </a:p>
          <a:p>
            <a:r>
              <a:rPr lang="en-US"/>
              <a:t>'casm-learn –settings-format'</a:t>
            </a:r>
          </a:p>
          <a:p>
            <a:endParaRPr lang="en-US"/>
          </a:p>
        </p:txBody>
      </p:sp>
      <p:sp>
        <p:nvSpPr>
          <p:cNvPr id="9" name="TextBox 8"/>
          <p:cNvSpPr txBox="1"/>
          <p:nvPr/>
        </p:nvSpPr>
        <p:spPr>
          <a:xfrm>
            <a:off x="4290096" y="2064006"/>
            <a:ext cx="4673214" cy="923330"/>
          </a:xfrm>
          <a:prstGeom prst="rect">
            <a:avLst/>
          </a:prstGeom>
          <a:noFill/>
          <a:ln>
            <a:noFill/>
          </a:ln>
        </p:spPr>
        <p:txBody>
          <a:bodyPr wrap="square" rtlCol="0">
            <a:spAutoFit/>
          </a:bodyPr>
          <a:lstStyle/>
          <a:p>
            <a:r>
              <a:rPr lang="en-US"/>
              <a:t>name of a 'casm select' output file, or "CALCULATED", or "MASTER",</a:t>
            </a:r>
          </a:p>
          <a:p>
            <a:endParaRPr lang="en-US"/>
          </a:p>
        </p:txBody>
      </p:sp>
      <p:cxnSp>
        <p:nvCxnSpPr>
          <p:cNvPr id="11" name="Straight Arrow Connector 10"/>
          <p:cNvCxnSpPr/>
          <p:nvPr/>
        </p:nvCxnSpPr>
        <p:spPr>
          <a:xfrm flipH="1">
            <a:off x="3167828" y="2306683"/>
            <a:ext cx="1086672" cy="204389"/>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776892" y="2987336"/>
            <a:ext cx="1086672" cy="102194"/>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23" name="Right Brace 22"/>
          <p:cNvSpPr/>
          <p:nvPr/>
        </p:nvSpPr>
        <p:spPr>
          <a:xfrm>
            <a:off x="3065640" y="3284832"/>
            <a:ext cx="233572" cy="73124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Right Brace 25"/>
          <p:cNvSpPr/>
          <p:nvPr/>
        </p:nvSpPr>
        <p:spPr>
          <a:xfrm>
            <a:off x="3451612" y="4598764"/>
            <a:ext cx="233572" cy="103654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2" name="Straight Connector 31"/>
          <p:cNvCxnSpPr/>
          <p:nvPr/>
        </p:nvCxnSpPr>
        <p:spPr>
          <a:xfrm>
            <a:off x="3699782" y="5134315"/>
            <a:ext cx="1197062" cy="140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299212" y="3651598"/>
            <a:ext cx="702136" cy="39367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78509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71" y="274638"/>
            <a:ext cx="8895829" cy="1143000"/>
          </a:xfrm>
        </p:spPr>
        <p:txBody>
          <a:bodyPr>
            <a:noAutofit/>
          </a:bodyPr>
          <a:lstStyle/>
          <a:p>
            <a:pPr algn="l"/>
            <a:r>
              <a:rPr lang="en-US" sz="3200"/>
              <a:t>Step 2)   Estimator and Feature Selection Methods</a:t>
            </a:r>
            <a:br>
              <a:rPr lang="en-US" sz="3200"/>
            </a:br>
            <a:endParaRPr lang="en-US" sz="3200"/>
          </a:p>
        </p:txBody>
      </p:sp>
      <p:sp>
        <p:nvSpPr>
          <p:cNvPr id="3" name="Content Placeholder 2"/>
          <p:cNvSpPr>
            <a:spLocks noGrp="1"/>
          </p:cNvSpPr>
          <p:nvPr>
            <p:ph idx="1"/>
          </p:nvPr>
        </p:nvSpPr>
        <p:spPr>
          <a:xfrm>
            <a:off x="457200" y="1032340"/>
            <a:ext cx="8229600" cy="4525963"/>
          </a:xfrm>
        </p:spPr>
        <p:txBody>
          <a:bodyPr>
            <a:noAutofit/>
          </a:bodyPr>
          <a:lstStyle/>
          <a:p>
            <a:r>
              <a:rPr lang="en-US" sz="2800"/>
              <a:t>Estimator:</a:t>
            </a:r>
          </a:p>
          <a:p>
            <a:pPr lvl="1"/>
            <a:r>
              <a:rPr lang="en-US" sz="2400"/>
              <a:t>determines how to solve for b, given X and y</a:t>
            </a:r>
          </a:p>
          <a:p>
            <a:pPr lvl="1"/>
            <a:r>
              <a:rPr lang="en-US" sz="2400"/>
              <a:t>Examples: LinearRegression, Lasso, Ridge</a:t>
            </a:r>
          </a:p>
          <a:p>
            <a:pPr lvl="1"/>
            <a:r>
              <a:rPr lang="en-US" sz="2400"/>
              <a:t>http://scikit-learn.org/stable/modules/linear_model.html</a:t>
            </a:r>
          </a:p>
          <a:p>
            <a:r>
              <a:rPr lang="en-US" sz="2800"/>
              <a:t>Feature Selection:</a:t>
            </a:r>
          </a:p>
          <a:p>
            <a:pPr lvl="1"/>
            <a:r>
              <a:rPr lang="en-US" sz="2400"/>
              <a:t>Determines which features (basis functions) to include in the model (which subset of b</a:t>
            </a:r>
            <a:r>
              <a:rPr lang="en-US" sz="2400" baseline="-25000"/>
              <a:t>i</a:t>
            </a:r>
            <a:r>
              <a:rPr lang="en-US" sz="2400"/>
              <a:t> are non-zero)</a:t>
            </a:r>
          </a:p>
          <a:p>
            <a:pPr lvl="1"/>
            <a:r>
              <a:rPr lang="en-US" sz="2400"/>
              <a:t>Examples: GeneticAlgorithm, RFE (recursive feature elimination), SelectFromModel (used with Lasso, for example)</a:t>
            </a:r>
          </a:p>
          <a:p>
            <a:pPr lvl="1"/>
            <a:r>
              <a:rPr lang="en-US" sz="2400"/>
              <a:t>http://scikit-learn.org/stable/modules/feature_selection.html</a:t>
            </a:r>
          </a:p>
          <a:p>
            <a:endParaRPr lang="en-US" sz="2800"/>
          </a:p>
          <a:p>
            <a:pPr lvl="2"/>
            <a:endParaRPr lang="en-US" sz="2000"/>
          </a:p>
        </p:txBody>
      </p:sp>
    </p:spTree>
    <p:extLst>
      <p:ext uri="{BB962C8B-B14F-4D97-AF65-F5344CB8AC3E}">
        <p14:creationId xmlns:p14="http://schemas.microsoft.com/office/powerpoint/2010/main" val="42474405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71" y="274638"/>
            <a:ext cx="8895829" cy="1143000"/>
          </a:xfrm>
        </p:spPr>
        <p:txBody>
          <a:bodyPr>
            <a:noAutofit/>
          </a:bodyPr>
          <a:lstStyle/>
          <a:p>
            <a:pPr algn="l"/>
            <a:r>
              <a:rPr lang="en-US" sz="3200"/>
              <a:t>Step 2)   Estimator and Feature Selection Methods</a:t>
            </a:r>
            <a:br>
              <a:rPr lang="en-US" sz="3200"/>
            </a:br>
            <a:endParaRPr lang="en-US" sz="3200"/>
          </a:p>
        </p:txBody>
      </p:sp>
      <p:pic>
        <p:nvPicPr>
          <p:cNvPr id="5" name="Picture 4"/>
          <p:cNvPicPr>
            <a:picLocks noChangeAspect="1"/>
          </p:cNvPicPr>
          <p:nvPr/>
        </p:nvPicPr>
        <p:blipFill>
          <a:blip r:embed="rId2"/>
          <a:stretch>
            <a:fillRect/>
          </a:stretch>
        </p:blipFill>
        <p:spPr>
          <a:xfrm>
            <a:off x="393464" y="1123892"/>
            <a:ext cx="3848100" cy="4902200"/>
          </a:xfrm>
          <a:prstGeom prst="rect">
            <a:avLst/>
          </a:prstGeom>
        </p:spPr>
      </p:pic>
      <p:sp>
        <p:nvSpPr>
          <p:cNvPr id="6" name="TextBox 5"/>
          <p:cNvSpPr txBox="1"/>
          <p:nvPr/>
        </p:nvSpPr>
        <p:spPr>
          <a:xfrm>
            <a:off x="4483094" y="1539834"/>
            <a:ext cx="4685452" cy="650055"/>
          </a:xfrm>
          <a:prstGeom prst="rect">
            <a:avLst/>
          </a:prstGeom>
          <a:noFill/>
        </p:spPr>
        <p:txBody>
          <a:bodyPr wrap="square" rtlCol="0">
            <a:spAutoFit/>
          </a:bodyPr>
          <a:lstStyle/>
          <a:p>
            <a:r>
              <a:rPr lang="en-US"/>
              <a:t>scikit-learn class name and keyword arguments, as documented on scikit-learn.org</a:t>
            </a:r>
          </a:p>
        </p:txBody>
      </p:sp>
      <p:sp>
        <p:nvSpPr>
          <p:cNvPr id="7" name="Right Brace 6"/>
          <p:cNvSpPr/>
          <p:nvPr/>
        </p:nvSpPr>
        <p:spPr>
          <a:xfrm>
            <a:off x="3678768" y="1094946"/>
            <a:ext cx="233572" cy="51225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 name="Straight Connector 7"/>
          <p:cNvCxnSpPr>
            <a:stCxn id="7" idx="1"/>
          </p:cNvCxnSpPr>
          <p:nvPr/>
        </p:nvCxnSpPr>
        <p:spPr>
          <a:xfrm>
            <a:off x="3912340" y="1351073"/>
            <a:ext cx="702136" cy="285325"/>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716664" y="3131150"/>
            <a:ext cx="3998511" cy="1477328"/>
          </a:xfrm>
          <a:prstGeom prst="rect">
            <a:avLst/>
          </a:prstGeom>
          <a:noFill/>
        </p:spPr>
        <p:txBody>
          <a:bodyPr wrap="square" rtlCol="0">
            <a:spAutoFit/>
          </a:bodyPr>
          <a:lstStyle/>
          <a:p>
            <a:r>
              <a:rPr lang="en-US"/>
              <a:t>scikit-learn class name or casm.learn.evolve class name and keyword arguments, as documented on scikit-learn.org and in 'casm-learn –settings-format'</a:t>
            </a:r>
          </a:p>
        </p:txBody>
      </p:sp>
      <p:sp>
        <p:nvSpPr>
          <p:cNvPr id="12" name="Right Brace 11"/>
          <p:cNvSpPr/>
          <p:nvPr/>
        </p:nvSpPr>
        <p:spPr>
          <a:xfrm>
            <a:off x="3678768" y="1824906"/>
            <a:ext cx="233572" cy="391260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Connector 12"/>
          <p:cNvCxnSpPr/>
          <p:nvPr/>
        </p:nvCxnSpPr>
        <p:spPr>
          <a:xfrm flipV="1">
            <a:off x="3912340" y="3416226"/>
            <a:ext cx="702136" cy="33756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52736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71" y="274638"/>
            <a:ext cx="8895829" cy="1143000"/>
          </a:xfrm>
        </p:spPr>
        <p:txBody>
          <a:bodyPr>
            <a:noAutofit/>
          </a:bodyPr>
          <a:lstStyle/>
          <a:p>
            <a:pPr algn="l"/>
            <a:r>
              <a:rPr lang="en-US" sz="3200"/>
              <a:t>Step 2)   Estimator and Feature Selection Methods</a:t>
            </a:r>
            <a:br>
              <a:rPr lang="en-US" sz="3200"/>
            </a:br>
            <a:endParaRPr lang="en-US" sz="3200"/>
          </a:p>
        </p:txBody>
      </p:sp>
      <p:sp>
        <p:nvSpPr>
          <p:cNvPr id="3" name="Content Placeholder 2"/>
          <p:cNvSpPr>
            <a:spLocks noGrp="1"/>
          </p:cNvSpPr>
          <p:nvPr>
            <p:ph idx="1"/>
          </p:nvPr>
        </p:nvSpPr>
        <p:spPr>
          <a:xfrm>
            <a:off x="457200" y="1032340"/>
            <a:ext cx="8229600" cy="1887511"/>
          </a:xfrm>
        </p:spPr>
        <p:txBody>
          <a:bodyPr>
            <a:noAutofit/>
          </a:bodyPr>
          <a:lstStyle/>
          <a:p>
            <a:r>
              <a:rPr lang="en-US" sz="2800"/>
              <a:t>Run 'casm-learn': 'casm-learn -s fit_1.json'</a:t>
            </a:r>
          </a:p>
          <a:p>
            <a:pPr lvl="1"/>
            <a:r>
              <a:rPr lang="en-US" sz="2400"/>
              <a:t>First time: stores problem specs in 'fit_1_specs.pkl'</a:t>
            </a:r>
          </a:p>
          <a:p>
            <a:pPr lvl="1"/>
            <a:r>
              <a:rPr lang="en-US" sz="2400"/>
              <a:t>First time, and subsequent times: Runs and stores results in 'fit_1_halloffame.pkl'</a:t>
            </a:r>
          </a:p>
          <a:p>
            <a:r>
              <a:rPr lang="en-US" sz="2800"/>
              <a:t>For a single problem specification, you may run repeatedly with the same or different estimator and feature selection methods</a:t>
            </a:r>
          </a:p>
          <a:p>
            <a:pPr lvl="1"/>
            <a:r>
              <a:rPr lang="en-US" sz="2400"/>
              <a:t>Individual results with best CV scores stored in hall of fame</a:t>
            </a:r>
          </a:p>
          <a:p>
            <a:r>
              <a:rPr lang="en-US" sz="2800"/>
              <a:t>View results: 'casm-learn -s fit_1.json </a:t>
            </a:r>
            <a:r>
              <a:rPr lang="uk-UA" sz="2800"/>
              <a:t>--</a:t>
            </a:r>
            <a:r>
              <a:rPr lang="en-US" sz="2800"/>
              <a:t>hall'</a:t>
            </a:r>
          </a:p>
          <a:p>
            <a:pPr lvl="1"/>
            <a:r>
              <a:rPr lang="en-US" sz="2400"/>
              <a:t>'--format type', with type=details, json, csv</a:t>
            </a:r>
          </a:p>
          <a:p>
            <a:pPr lvl="1"/>
            <a:r>
              <a:rPr lang="en-US" sz="2400"/>
              <a:t>'</a:t>
            </a:r>
            <a:r>
              <a:rPr lang="uk-UA" sz="2400"/>
              <a:t>--</a:t>
            </a:r>
            <a:r>
              <a:rPr lang="en-US" sz="2400"/>
              <a:t>indiv 0 1 ...', to only print particular individuals in the hall of fame</a:t>
            </a:r>
          </a:p>
          <a:p>
            <a:pPr lvl="1"/>
            <a:endParaRPr lang="en-US" sz="2400"/>
          </a:p>
          <a:p>
            <a:pPr lvl="2"/>
            <a:endParaRPr lang="en-US" sz="2000"/>
          </a:p>
        </p:txBody>
      </p:sp>
    </p:spTree>
    <p:extLst>
      <p:ext uri="{BB962C8B-B14F-4D97-AF65-F5344CB8AC3E}">
        <p14:creationId xmlns:p14="http://schemas.microsoft.com/office/powerpoint/2010/main" val="11771513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2"/>
            <a:ext cx="8229600" cy="635031"/>
          </a:xfrm>
        </p:spPr>
        <p:txBody>
          <a:bodyPr>
            <a:normAutofit fontScale="90000"/>
          </a:bodyPr>
          <a:lstStyle/>
          <a:p>
            <a:r>
              <a:rPr lang="en-US" dirty="0" smtClean="0"/>
              <a:t>CASM Tutorial Outline</a:t>
            </a:r>
            <a:endParaRPr lang="en-US" dirty="0"/>
          </a:p>
        </p:txBody>
      </p:sp>
      <p:sp>
        <p:nvSpPr>
          <p:cNvPr id="3" name="Content Placeholder 2"/>
          <p:cNvSpPr>
            <a:spLocks noGrp="1"/>
          </p:cNvSpPr>
          <p:nvPr>
            <p:ph idx="4294967295"/>
          </p:nvPr>
        </p:nvSpPr>
        <p:spPr>
          <a:xfrm>
            <a:off x="606777" y="649804"/>
            <a:ext cx="8229600" cy="6081196"/>
          </a:xfrm>
        </p:spPr>
        <p:txBody>
          <a:bodyPr>
            <a:normAutofit fontScale="92500" lnSpcReduction="20000"/>
          </a:bodyPr>
          <a:lstStyle/>
          <a:p>
            <a:pPr marL="0" indent="0">
              <a:buNone/>
            </a:pPr>
            <a:r>
              <a:rPr lang="en-US" sz="2800" dirty="0" smtClean="0"/>
              <a:t>1:30 – 3:00:</a:t>
            </a:r>
          </a:p>
          <a:p>
            <a:r>
              <a:rPr lang="en-US" sz="2800" dirty="0" smtClean="0"/>
              <a:t>Crystal </a:t>
            </a:r>
            <a:r>
              <a:rPr lang="en-US" sz="2800" dirty="0"/>
              <a:t>structure identification &amp; </a:t>
            </a:r>
            <a:r>
              <a:rPr lang="en-US" sz="2800" dirty="0" smtClean="0"/>
              <a:t>specification</a:t>
            </a:r>
          </a:p>
          <a:p>
            <a:r>
              <a:rPr lang="en-US" sz="2800" dirty="0" smtClean="0"/>
              <a:t>Symmetry analysis</a:t>
            </a:r>
          </a:p>
          <a:p>
            <a:r>
              <a:rPr lang="en-US" sz="2800" dirty="0" smtClean="0"/>
              <a:t>Using CASM to manage data</a:t>
            </a:r>
            <a:endParaRPr lang="en-US" sz="2800" dirty="0"/>
          </a:p>
          <a:p>
            <a:pPr lvl="1"/>
            <a:r>
              <a:rPr lang="en-US" sz="2400" dirty="0" smtClean="0"/>
              <a:t>Configuration selections and query syntax</a:t>
            </a:r>
            <a:endParaRPr lang="en-US" sz="2400" dirty="0"/>
          </a:p>
          <a:p>
            <a:pPr lvl="1"/>
            <a:r>
              <a:rPr lang="en-US" sz="2400" dirty="0" smtClean="0"/>
              <a:t>Maintaining sanity with cluster expansion profiles </a:t>
            </a:r>
          </a:p>
          <a:p>
            <a:r>
              <a:rPr lang="en-US" sz="2800" dirty="0" smtClean="0"/>
              <a:t>Cluster expansion basics</a:t>
            </a:r>
            <a:endParaRPr lang="en-US" sz="2800" dirty="0"/>
          </a:p>
          <a:p>
            <a:pPr lvl="1"/>
            <a:r>
              <a:rPr lang="en-US" sz="2400" dirty="0"/>
              <a:t>Configuration enumeration</a:t>
            </a:r>
          </a:p>
          <a:p>
            <a:pPr lvl="1"/>
            <a:r>
              <a:rPr lang="en-US" sz="2400" dirty="0"/>
              <a:t>Cluster </a:t>
            </a:r>
            <a:r>
              <a:rPr lang="en-US" sz="2400" dirty="0" smtClean="0"/>
              <a:t>expansion basis sets </a:t>
            </a:r>
            <a:r>
              <a:rPr lang="en-US" sz="2400" dirty="0"/>
              <a:t>&amp; correlation </a:t>
            </a:r>
            <a:r>
              <a:rPr lang="en-US" sz="2400" dirty="0" smtClean="0"/>
              <a:t>evaluation</a:t>
            </a:r>
            <a:endParaRPr lang="en-US" sz="2400" dirty="0"/>
          </a:p>
          <a:p>
            <a:pPr marL="0" indent="0">
              <a:buNone/>
            </a:pPr>
            <a:r>
              <a:rPr lang="en-US" sz="2800" dirty="0" smtClean="0"/>
              <a:t/>
            </a:r>
            <a:br>
              <a:rPr lang="en-US" sz="2800" dirty="0" smtClean="0"/>
            </a:br>
            <a:r>
              <a:rPr lang="en-US" sz="2800" dirty="0" smtClean="0"/>
              <a:t>3:30 – 5:00:</a:t>
            </a:r>
          </a:p>
          <a:p>
            <a:r>
              <a:rPr lang="en-US" sz="2800" dirty="0" smtClean="0"/>
              <a:t>Parameterizing cluster expansions</a:t>
            </a:r>
          </a:p>
          <a:p>
            <a:r>
              <a:rPr lang="en-US" sz="2800" dirty="0" smtClean="0"/>
              <a:t>Predicting thermodynamic properties with grand canonical Monte Carlo</a:t>
            </a:r>
          </a:p>
          <a:p>
            <a:r>
              <a:rPr lang="en-US" sz="2800" dirty="0" smtClean="0"/>
              <a:t>Free energy integration and phase diagram construction</a:t>
            </a:r>
            <a:endParaRPr lang="en-US" sz="2400" dirty="0"/>
          </a:p>
        </p:txBody>
      </p:sp>
    </p:spTree>
    <p:extLst>
      <p:ext uri="{BB962C8B-B14F-4D97-AF65-F5344CB8AC3E}">
        <p14:creationId xmlns:p14="http://schemas.microsoft.com/office/powerpoint/2010/main" val="37553935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71" y="274637"/>
            <a:ext cx="8895829" cy="1039295"/>
          </a:xfrm>
        </p:spPr>
        <p:txBody>
          <a:bodyPr>
            <a:noAutofit/>
          </a:bodyPr>
          <a:lstStyle/>
          <a:p>
            <a:pPr algn="l"/>
            <a:r>
              <a:rPr lang="en-US" sz="3200"/>
              <a:t>Step 3 / 4)   Analyze Results, Run Monte Carlo</a:t>
            </a:r>
            <a:br>
              <a:rPr lang="en-US" sz="3200"/>
            </a:br>
            <a:endParaRPr lang="en-US" sz="3200"/>
          </a:p>
        </p:txBody>
      </p:sp>
      <p:sp>
        <p:nvSpPr>
          <p:cNvPr id="3" name="Content Placeholder 2"/>
          <p:cNvSpPr>
            <a:spLocks noGrp="1"/>
          </p:cNvSpPr>
          <p:nvPr>
            <p:ph idx="1"/>
          </p:nvPr>
        </p:nvSpPr>
        <p:spPr>
          <a:xfrm>
            <a:off x="457200" y="1032340"/>
            <a:ext cx="8229600" cy="1887511"/>
          </a:xfrm>
        </p:spPr>
        <p:txBody>
          <a:bodyPr>
            <a:noAutofit/>
          </a:bodyPr>
          <a:lstStyle/>
          <a:p>
            <a:r>
              <a:rPr lang="en-US" sz="2400"/>
              <a:t>'casm-learn -s fit_1.json --checkhull'</a:t>
            </a:r>
          </a:p>
          <a:p>
            <a:pPr lvl="1"/>
            <a:r>
              <a:rPr lang="en-US" sz="2000"/>
              <a:t>Check if predicted ground state configurations agree with the DFT calculated ground state configurations</a:t>
            </a:r>
          </a:p>
          <a:p>
            <a:pPr lvl="1"/>
            <a:r>
              <a:rPr lang="en-US" sz="2000"/>
              <a:t>Print configuration selection files with configurations that you may want to calculate</a:t>
            </a:r>
          </a:p>
          <a:p>
            <a:r>
              <a:rPr lang="en-US" sz="2400"/>
              <a:t>Compare results from different problem specs</a:t>
            </a:r>
          </a:p>
          <a:p>
            <a:pPr lvl="1"/>
            <a:r>
              <a:rPr lang="en-US" sz="2000"/>
              <a:t>add more calculated configurations</a:t>
            </a:r>
          </a:p>
          <a:p>
            <a:pPr lvl="1"/>
            <a:r>
              <a:rPr lang="en-US" sz="2000"/>
              <a:t>select different training configurations</a:t>
            </a:r>
          </a:p>
          <a:p>
            <a:pPr lvl="1"/>
            <a:r>
              <a:rPr lang="en-US" sz="2000"/>
              <a:t>different weighting schemes</a:t>
            </a:r>
          </a:p>
          <a:p>
            <a:pPr lvl="1"/>
            <a:r>
              <a:rPr lang="en-US" sz="2000"/>
              <a:t>different CV schemes</a:t>
            </a:r>
          </a:p>
          <a:p>
            <a:r>
              <a:rPr lang="en-US" sz="2400"/>
              <a:t>Compare Monte Carlo results</a:t>
            </a:r>
          </a:p>
          <a:p>
            <a:pPr lvl="1"/>
            <a:r>
              <a:rPr lang="en-US" sz="2000"/>
              <a:t>'casm-learn –s fit.json –select 0' to write 'eci.json' file with ECI to use to evaluate the cluster expansion</a:t>
            </a:r>
          </a:p>
          <a:p>
            <a:pPr lvl="1"/>
            <a:r>
              <a:rPr lang="en-US" sz="2000"/>
              <a:t>Run Monte Carlo calculations and check phase stability predictions</a:t>
            </a:r>
          </a:p>
          <a:p>
            <a:pPr lvl="1"/>
            <a:endParaRPr lang="en-US" sz="2400"/>
          </a:p>
          <a:p>
            <a:pPr lvl="2"/>
            <a:endParaRPr lang="en-US" sz="1800"/>
          </a:p>
        </p:txBody>
      </p:sp>
    </p:spTree>
    <p:extLst>
      <p:ext uri="{BB962C8B-B14F-4D97-AF65-F5344CB8AC3E}">
        <p14:creationId xmlns:p14="http://schemas.microsoft.com/office/powerpoint/2010/main" val="16435139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'basis.json'/'eci.json' file</a:t>
            </a:r>
          </a:p>
        </p:txBody>
      </p:sp>
      <p:pic>
        <p:nvPicPr>
          <p:cNvPr id="5" name="Picture 4"/>
          <p:cNvPicPr>
            <a:picLocks noChangeAspect="1"/>
          </p:cNvPicPr>
          <p:nvPr/>
        </p:nvPicPr>
        <p:blipFill>
          <a:blip r:embed="rId2"/>
          <a:stretch>
            <a:fillRect/>
          </a:stretch>
        </p:blipFill>
        <p:spPr>
          <a:xfrm>
            <a:off x="3275340" y="1256476"/>
            <a:ext cx="5295900" cy="5308600"/>
          </a:xfrm>
          <a:prstGeom prst="rect">
            <a:avLst/>
          </a:prstGeom>
        </p:spPr>
      </p:pic>
      <p:sp>
        <p:nvSpPr>
          <p:cNvPr id="6" name="TextBox 5"/>
          <p:cNvSpPr txBox="1"/>
          <p:nvPr/>
        </p:nvSpPr>
        <p:spPr>
          <a:xfrm>
            <a:off x="116787" y="1797219"/>
            <a:ext cx="3158554" cy="3693319"/>
          </a:xfrm>
          <a:prstGeom prst="rect">
            <a:avLst/>
          </a:prstGeom>
          <a:noFill/>
        </p:spPr>
        <p:txBody>
          <a:bodyPr wrap="square" rtlCol="0">
            <a:spAutoFit/>
          </a:bodyPr>
          <a:lstStyle/>
          <a:p>
            <a:pPr marL="285750" indent="-285750">
              <a:buFont typeface="Arial"/>
              <a:buChar char="•"/>
            </a:pPr>
            <a:r>
              <a:rPr lang="en-US"/>
              <a:t>Contains descriptions of the site basis functions (not shown) and cluster basis functions</a:t>
            </a:r>
          </a:p>
          <a:p>
            <a:pPr marL="285750" indent="-285750">
              <a:buFont typeface="Arial"/>
              <a:buChar char="•"/>
            </a:pPr>
            <a:endParaRPr lang="en-US"/>
          </a:p>
          <a:p>
            <a:pPr marL="285750" indent="-285750">
              <a:buFont typeface="Arial"/>
              <a:buChar char="•"/>
            </a:pPr>
            <a:r>
              <a:rPr lang="en-US"/>
              <a:t>The 'basis.json' file is generated when using 'casm bset –update'</a:t>
            </a:r>
          </a:p>
          <a:p>
            <a:pPr marL="285750" indent="-285750">
              <a:buFont typeface="Arial"/>
              <a:buChar char="•"/>
            </a:pPr>
            <a:endParaRPr lang="en-US"/>
          </a:p>
          <a:p>
            <a:pPr marL="285750" indent="-285750">
              <a:buFont typeface="Arial"/>
              <a:buChar char="•"/>
            </a:pPr>
            <a:r>
              <a:rPr lang="en-US"/>
              <a:t>The 'eci.json' file is a copy of the 'basis.json' file with "eci": value added to cluster functions with non-zero eci.</a:t>
            </a:r>
          </a:p>
        </p:txBody>
      </p:sp>
    </p:spTree>
    <p:extLst>
      <p:ext uri="{BB962C8B-B14F-4D97-AF65-F5344CB8AC3E}">
        <p14:creationId xmlns:p14="http://schemas.microsoft.com/office/powerpoint/2010/main" val="9731726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4"/>
          <p:cNvSpPr>
            <a:spLocks noChangeArrowheads="1"/>
          </p:cNvSpPr>
          <p:nvPr/>
        </p:nvSpPr>
        <p:spPr bwMode="auto">
          <a:xfrm>
            <a:off x="1536700" y="1003300"/>
            <a:ext cx="6070600" cy="11811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First-principles energies of a “few” excitations</a:t>
            </a:r>
          </a:p>
          <a:p>
            <a:pPr algn="ctr" defTabSz="914400" eaLnBrk="0" fontAlgn="base" hangingPunct="0">
              <a:spcBef>
                <a:spcPct val="0"/>
              </a:spcBef>
              <a:spcAft>
                <a:spcPct val="0"/>
              </a:spcAft>
            </a:pPr>
            <a:endParaRPr lang="en-US" altLang="ko-KR" sz="2800">
              <a:solidFill>
                <a:srgbClr val="FF3300"/>
              </a:solidFill>
              <a:latin typeface="Times" charset="0"/>
              <a:ea typeface="굴림" charset="0"/>
              <a:cs typeface="굴림" charset="0"/>
            </a:endParaRPr>
          </a:p>
        </p:txBody>
      </p:sp>
      <p:sp>
        <p:nvSpPr>
          <p:cNvPr id="66562" name="Rectangle 5"/>
          <p:cNvSpPr>
            <a:spLocks noChangeArrowheads="1"/>
          </p:cNvSpPr>
          <p:nvPr/>
        </p:nvSpPr>
        <p:spPr bwMode="auto">
          <a:xfrm>
            <a:off x="2438400" y="2717800"/>
            <a:ext cx="4343400" cy="10668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Lattice Model Hamiltonian</a:t>
            </a:r>
          </a:p>
          <a:p>
            <a:pPr algn="ctr" defTabSz="914400" eaLnBrk="0" fontAlgn="base" hangingPunct="0">
              <a:spcBef>
                <a:spcPct val="0"/>
              </a:spcBef>
              <a:spcAft>
                <a:spcPct val="0"/>
              </a:spcAft>
            </a:pPr>
            <a:endParaRPr lang="en-US" altLang="ko-KR" sz="2400">
              <a:solidFill>
                <a:srgbClr val="000000"/>
              </a:solidFill>
              <a:latin typeface="Times" charset="0"/>
              <a:ea typeface="굴림" charset="0"/>
              <a:cs typeface="굴림" charset="0"/>
            </a:endParaRPr>
          </a:p>
        </p:txBody>
      </p:sp>
      <p:sp>
        <p:nvSpPr>
          <p:cNvPr id="66563" name="Rectangle 6"/>
          <p:cNvSpPr>
            <a:spLocks noChangeArrowheads="1"/>
          </p:cNvSpPr>
          <p:nvPr/>
        </p:nvSpPr>
        <p:spPr bwMode="auto">
          <a:xfrm>
            <a:off x="3352800" y="4318000"/>
            <a:ext cx="2514600" cy="11430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Monte Carlo</a:t>
            </a:r>
          </a:p>
          <a:p>
            <a:pPr algn="ctr" defTabSz="914400" eaLnBrk="0" fontAlgn="base" hangingPunct="0">
              <a:spcBef>
                <a:spcPct val="0"/>
              </a:spcBef>
              <a:spcAft>
                <a:spcPct val="0"/>
              </a:spcAft>
            </a:pPr>
            <a:endParaRPr lang="en-US" altLang="ko-KR" sz="2400">
              <a:solidFill>
                <a:srgbClr val="000000"/>
              </a:solidFill>
              <a:latin typeface="Times" charset="0"/>
              <a:ea typeface="굴림" charset="0"/>
              <a:cs typeface="굴림" charset="0"/>
            </a:endParaRPr>
          </a:p>
          <a:p>
            <a:pPr algn="ctr" defTabSz="914400" eaLnBrk="0" fontAlgn="base" hangingPunct="0">
              <a:spcBef>
                <a:spcPct val="0"/>
              </a:spcBef>
              <a:spcAft>
                <a:spcPct val="0"/>
              </a:spcAft>
            </a:pPr>
            <a:endParaRPr lang="en-US" altLang="ko-KR" sz="2800">
              <a:solidFill>
                <a:srgbClr val="FF3300"/>
              </a:solidFill>
              <a:latin typeface="Times" charset="0"/>
              <a:ea typeface="굴림" charset="0"/>
              <a:cs typeface="굴림" charset="0"/>
            </a:endParaRPr>
          </a:p>
        </p:txBody>
      </p:sp>
      <p:sp>
        <p:nvSpPr>
          <p:cNvPr id="66564" name="Line 7"/>
          <p:cNvSpPr>
            <a:spLocks noChangeShapeType="1"/>
          </p:cNvSpPr>
          <p:nvPr/>
        </p:nvSpPr>
        <p:spPr bwMode="auto">
          <a:xfrm>
            <a:off x="4572000" y="21844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sp>
        <p:nvSpPr>
          <p:cNvPr id="66565" name="Line 8"/>
          <p:cNvSpPr>
            <a:spLocks noChangeShapeType="1"/>
          </p:cNvSpPr>
          <p:nvPr/>
        </p:nvSpPr>
        <p:spPr bwMode="auto">
          <a:xfrm>
            <a:off x="4572000" y="37846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sp>
        <p:nvSpPr>
          <p:cNvPr id="66566" name="Oval 9"/>
          <p:cNvSpPr>
            <a:spLocks noChangeArrowheads="1"/>
          </p:cNvSpPr>
          <p:nvPr/>
        </p:nvSpPr>
        <p:spPr bwMode="auto">
          <a:xfrm>
            <a:off x="2514600" y="5994400"/>
            <a:ext cx="4114800" cy="838200"/>
          </a:xfrm>
          <a:prstGeom prst="ellipse">
            <a:avLst/>
          </a:prstGeom>
          <a:solidFill>
            <a:schemeClr val="bg1"/>
          </a:solidFill>
          <a:ln w="28575">
            <a:solidFill>
              <a:schemeClr val="tx1"/>
            </a:solidFill>
            <a:round/>
            <a:headEnd/>
            <a:tailEnd/>
          </a:ln>
        </p:spPr>
        <p:txBody>
          <a:bodyPr wrap="none" anchor="ctr"/>
          <a:lstStyle/>
          <a:p>
            <a:pPr algn="ctr" defTabSz="914400" eaLnBrk="0" fontAlgn="base" hangingPunct="0">
              <a:spcBef>
                <a:spcPct val="0"/>
              </a:spcBef>
              <a:spcAft>
                <a:spcPct val="0"/>
              </a:spcAft>
            </a:pPr>
            <a:r>
              <a:rPr lang="en-US" altLang="ko-KR" sz="3200" b="1">
                <a:solidFill>
                  <a:srgbClr val="009900"/>
                </a:solidFill>
                <a:latin typeface="Times" charset="0"/>
                <a:ea typeface="굴림" charset="0"/>
                <a:cs typeface="굴림" charset="0"/>
              </a:rPr>
              <a:t>Thermodynamics</a:t>
            </a:r>
            <a:endParaRPr lang="en-US" altLang="ko-KR" sz="3200" b="1">
              <a:solidFill>
                <a:srgbClr val="3333CC"/>
              </a:solidFill>
              <a:latin typeface="Times" charset="0"/>
              <a:ea typeface="굴림" charset="0"/>
              <a:cs typeface="굴림" charset="0"/>
            </a:endParaRPr>
          </a:p>
        </p:txBody>
      </p:sp>
      <p:sp>
        <p:nvSpPr>
          <p:cNvPr id="66567" name="Line 10"/>
          <p:cNvSpPr>
            <a:spLocks noChangeShapeType="1"/>
          </p:cNvSpPr>
          <p:nvPr/>
        </p:nvSpPr>
        <p:spPr bwMode="auto">
          <a:xfrm>
            <a:off x="4572000" y="54610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graphicFrame>
        <p:nvGraphicFramePr>
          <p:cNvPr id="66568" name="Object 2"/>
          <p:cNvGraphicFramePr>
            <a:graphicFrameLocks noChangeAspect="1"/>
          </p:cNvGraphicFramePr>
          <p:nvPr>
            <p:extLst>
              <p:ext uri="{D42A27DB-BD31-4B8C-83A1-F6EECF244321}">
                <p14:modId xmlns:p14="http://schemas.microsoft.com/office/powerpoint/2010/main" val="1167369189"/>
              </p:ext>
            </p:extLst>
          </p:nvPr>
        </p:nvGraphicFramePr>
        <p:xfrm>
          <a:off x="2743200" y="3276600"/>
          <a:ext cx="3886200" cy="441325"/>
        </p:xfrm>
        <a:graphic>
          <a:graphicData uri="http://schemas.openxmlformats.org/presentationml/2006/ole">
            <mc:AlternateContent xmlns:mc="http://schemas.openxmlformats.org/markup-compatibility/2006">
              <mc:Choice xmlns:v="urn:schemas-microsoft-com:vml" Requires="v">
                <p:oleObj spid="_x0000_s4256" name="Equation" r:id="rId3" imgW="6146800" imgH="698500" progId="Equation.3">
                  <p:embed/>
                </p:oleObj>
              </mc:Choice>
              <mc:Fallback>
                <p:oleObj name="Equation" r:id="rId3" imgW="6146800" imgH="698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276600"/>
                        <a:ext cx="3886200" cy="44132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69" name="Object 3"/>
          <p:cNvGraphicFramePr>
            <a:graphicFrameLocks noChangeAspect="1"/>
          </p:cNvGraphicFramePr>
          <p:nvPr>
            <p:extLst>
              <p:ext uri="{D42A27DB-BD31-4B8C-83A1-F6EECF244321}">
                <p14:modId xmlns:p14="http://schemas.microsoft.com/office/powerpoint/2010/main" val="2112884756"/>
              </p:ext>
            </p:extLst>
          </p:nvPr>
        </p:nvGraphicFramePr>
        <p:xfrm>
          <a:off x="3810000" y="4800600"/>
          <a:ext cx="1600200" cy="601663"/>
        </p:xfrm>
        <a:graphic>
          <a:graphicData uri="http://schemas.openxmlformats.org/presentationml/2006/ole">
            <mc:AlternateContent xmlns:mc="http://schemas.openxmlformats.org/markup-compatibility/2006">
              <mc:Choice xmlns:v="urn:schemas-microsoft-com:vml" Requires="v">
                <p:oleObj spid="_x0000_s4257" name="Equation" r:id="rId5" imgW="1219200" imgH="457200" progId="Equation.3">
                  <p:embed/>
                </p:oleObj>
              </mc:Choice>
              <mc:Fallback>
                <p:oleObj name="Equation" r:id="rId5" imgW="12192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4800600"/>
                        <a:ext cx="1600200" cy="601663"/>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0" name="Object 4"/>
          <p:cNvGraphicFramePr>
            <a:graphicFrameLocks noChangeAspect="1"/>
          </p:cNvGraphicFramePr>
          <p:nvPr>
            <p:extLst>
              <p:ext uri="{D42A27DB-BD31-4B8C-83A1-F6EECF244321}">
                <p14:modId xmlns:p14="http://schemas.microsoft.com/office/powerpoint/2010/main" val="1715507219"/>
              </p:ext>
            </p:extLst>
          </p:nvPr>
        </p:nvGraphicFramePr>
        <p:xfrm>
          <a:off x="6248400" y="5535613"/>
          <a:ext cx="2587625" cy="560387"/>
        </p:xfrm>
        <a:graphic>
          <a:graphicData uri="http://schemas.openxmlformats.org/presentationml/2006/ole">
            <mc:AlternateContent xmlns:mc="http://schemas.openxmlformats.org/markup-compatibility/2006">
              <mc:Choice xmlns:v="urn:schemas-microsoft-com:vml" Requires="v">
                <p:oleObj spid="_x0000_s4258" name="Equation" r:id="rId7" imgW="939800" imgH="203200" progId="Equation.3">
                  <p:embed/>
                </p:oleObj>
              </mc:Choice>
              <mc:Fallback>
                <p:oleObj name="Equation" r:id="rId7" imgW="9398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5535613"/>
                        <a:ext cx="2587625" cy="560387"/>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1" name="Object 5"/>
          <p:cNvGraphicFramePr>
            <a:graphicFrameLocks noChangeAspect="1"/>
          </p:cNvGraphicFramePr>
          <p:nvPr>
            <p:extLst>
              <p:ext uri="{D42A27DB-BD31-4B8C-83A1-F6EECF244321}">
                <p14:modId xmlns:p14="http://schemas.microsoft.com/office/powerpoint/2010/main" val="2574925087"/>
              </p:ext>
            </p:extLst>
          </p:nvPr>
        </p:nvGraphicFramePr>
        <p:xfrm>
          <a:off x="3124200" y="1600200"/>
          <a:ext cx="2971800" cy="550863"/>
        </p:xfrm>
        <a:graphic>
          <a:graphicData uri="http://schemas.openxmlformats.org/presentationml/2006/ole">
            <mc:AlternateContent xmlns:mc="http://schemas.openxmlformats.org/markup-compatibility/2006">
              <mc:Choice xmlns:v="urn:schemas-microsoft-com:vml" Requires="v">
                <p:oleObj spid="_x0000_s4259" name="Equation" r:id="rId9" imgW="3416300" imgH="622300" progId="Equation.3">
                  <p:embed/>
                </p:oleObj>
              </mc:Choice>
              <mc:Fallback>
                <p:oleObj name="Equation" r:id="rId9" imgW="3416300" imgH="622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1600200"/>
                        <a:ext cx="2971800" cy="550863"/>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6572" name="Text Box 15"/>
          <p:cNvSpPr txBox="1">
            <a:spLocks noChangeArrowheads="1"/>
          </p:cNvSpPr>
          <p:nvPr/>
        </p:nvSpPr>
        <p:spPr bwMode="auto">
          <a:xfrm>
            <a:off x="6858000" y="2514600"/>
            <a:ext cx="2187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defTabSz="914400" eaLnBrk="0" fontAlgn="base" hangingPunct="0">
              <a:spcBef>
                <a:spcPct val="0"/>
              </a:spcBef>
              <a:spcAft>
                <a:spcPct val="0"/>
              </a:spcAft>
            </a:pPr>
            <a:r>
              <a:rPr lang="en-US" sz="2000">
                <a:solidFill>
                  <a:srgbClr val="06811A"/>
                </a:solidFill>
              </a:rPr>
              <a:t>Extrapolate to </a:t>
            </a:r>
          </a:p>
          <a:p>
            <a:pPr algn="ctr" defTabSz="914400" eaLnBrk="0" fontAlgn="base" hangingPunct="0">
              <a:spcBef>
                <a:spcPct val="0"/>
              </a:spcBef>
              <a:spcAft>
                <a:spcPct val="0"/>
              </a:spcAft>
            </a:pPr>
            <a:r>
              <a:rPr lang="en-US" sz="2000">
                <a:solidFill>
                  <a:srgbClr val="06811A"/>
                </a:solidFill>
              </a:rPr>
              <a:t>all other excitations</a:t>
            </a:r>
            <a:endParaRPr lang="en-US">
              <a:solidFill>
                <a:srgbClr val="000000"/>
              </a:solidFill>
            </a:endParaRPr>
          </a:p>
        </p:txBody>
      </p:sp>
      <p:sp>
        <p:nvSpPr>
          <p:cNvPr id="14" name="Title 1"/>
          <p:cNvSpPr>
            <a:spLocks noGrp="1"/>
          </p:cNvSpPr>
          <p:nvPr>
            <p:ph type="title"/>
          </p:nvPr>
        </p:nvSpPr>
        <p:spPr>
          <a:xfrm>
            <a:off x="520700" y="292100"/>
            <a:ext cx="8229600" cy="871538"/>
          </a:xfrm>
        </p:spPr>
        <p:txBody>
          <a:bodyPr>
            <a:noAutofit/>
          </a:bodyPr>
          <a:lstStyle/>
          <a:p>
            <a:r>
              <a:rPr lang="en-US" sz="3200"/>
              <a:t>CASM: Clusters Approach to </a:t>
            </a:r>
            <a:br>
              <a:rPr lang="en-US" sz="3200"/>
            </a:br>
            <a:r>
              <a:rPr lang="en-US" sz="3200"/>
              <a:t>Statistical Mechanics</a:t>
            </a:r>
            <a:br>
              <a:rPr lang="en-US" sz="3200"/>
            </a:br>
            <a:endParaRPr lang="en-US" sz="3200"/>
          </a:p>
        </p:txBody>
      </p:sp>
    </p:spTree>
    <p:extLst>
      <p:ext uri="{BB962C8B-B14F-4D97-AF65-F5344CB8AC3E}">
        <p14:creationId xmlns:p14="http://schemas.microsoft.com/office/powerpoint/2010/main" val="38356675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Composition conversions</a:t>
            </a:r>
          </a:p>
        </p:txBody>
      </p:sp>
      <p:pic>
        <p:nvPicPr>
          <p:cNvPr id="4" name="Picture 3"/>
          <p:cNvPicPr>
            <a:picLocks noChangeAspect="1"/>
          </p:cNvPicPr>
          <p:nvPr/>
        </p:nvPicPr>
        <p:blipFill rotWithShape="1">
          <a:blip r:embed="rId2"/>
          <a:srcRect l="-1" r="9095"/>
          <a:stretch/>
        </p:blipFill>
        <p:spPr>
          <a:xfrm>
            <a:off x="1157918" y="1409256"/>
            <a:ext cx="3294559" cy="855138"/>
          </a:xfrm>
          <a:prstGeom prst="rect">
            <a:avLst/>
          </a:prstGeom>
        </p:spPr>
      </p:pic>
      <p:sp>
        <p:nvSpPr>
          <p:cNvPr id="5" name="TextBox 4"/>
          <p:cNvSpPr txBox="1"/>
          <p:nvPr/>
        </p:nvSpPr>
        <p:spPr>
          <a:xfrm>
            <a:off x="978085" y="3635214"/>
            <a:ext cx="7613833" cy="2862322"/>
          </a:xfrm>
          <a:prstGeom prst="rect">
            <a:avLst/>
          </a:prstGeom>
          <a:noFill/>
        </p:spPr>
        <p:txBody>
          <a:bodyPr wrap="none" rtlCol="0">
            <a:spAutoFit/>
          </a:bodyPr>
          <a:lstStyle/>
          <a:p>
            <a:r>
              <a:rPr lang="en-US" sz="2000"/>
              <a:t>: #atoms per unit cell</a:t>
            </a:r>
          </a:p>
          <a:p>
            <a:endParaRPr lang="en-US" sz="2000"/>
          </a:p>
          <a:p>
            <a:r>
              <a:rPr lang="en-US" sz="2000"/>
              <a:t>: #atoms per unit cell at composition axes origin</a:t>
            </a:r>
          </a:p>
          <a:p>
            <a:endParaRPr lang="en-US" sz="2000"/>
          </a:p>
          <a:p>
            <a:r>
              <a:rPr lang="en-US" sz="2000"/>
              <a:t>: formula parameters determined from user specified composition axes</a:t>
            </a:r>
          </a:p>
          <a:p>
            <a:endParaRPr lang="en-US" sz="2000"/>
          </a:p>
          <a:p>
            <a:r>
              <a:rPr lang="en-US" sz="2000"/>
              <a:t>: conversion matrix</a:t>
            </a:r>
          </a:p>
          <a:p>
            <a:endParaRPr lang="en-US" sz="2000"/>
          </a:p>
          <a:p>
            <a:r>
              <a:rPr lang="en-US" sz="2000"/>
              <a:t>: left pseudo-inverse</a:t>
            </a:r>
          </a:p>
        </p:txBody>
      </p:sp>
      <p:pic>
        <p:nvPicPr>
          <p:cNvPr id="6" name="Picture 5"/>
          <p:cNvPicPr>
            <a:picLocks noChangeAspect="1"/>
          </p:cNvPicPr>
          <p:nvPr/>
        </p:nvPicPr>
        <p:blipFill rotWithShape="1">
          <a:blip r:embed="rId2"/>
          <a:srcRect r="79717"/>
          <a:stretch/>
        </p:blipFill>
        <p:spPr>
          <a:xfrm>
            <a:off x="384210" y="3433042"/>
            <a:ext cx="735075" cy="855138"/>
          </a:xfrm>
          <a:prstGeom prst="rect">
            <a:avLst/>
          </a:prstGeom>
        </p:spPr>
      </p:pic>
      <p:pic>
        <p:nvPicPr>
          <p:cNvPr id="7" name="Picture 6"/>
          <p:cNvPicPr>
            <a:picLocks noChangeAspect="1"/>
          </p:cNvPicPr>
          <p:nvPr/>
        </p:nvPicPr>
        <p:blipFill rotWithShape="1">
          <a:blip r:embed="rId2"/>
          <a:srcRect l="39617" r="40645"/>
          <a:stretch/>
        </p:blipFill>
        <p:spPr>
          <a:xfrm>
            <a:off x="442602" y="4085817"/>
            <a:ext cx="715316" cy="855138"/>
          </a:xfrm>
          <a:prstGeom prst="rect">
            <a:avLst/>
          </a:prstGeom>
        </p:spPr>
      </p:pic>
      <p:pic>
        <p:nvPicPr>
          <p:cNvPr id="8" name="Picture 7"/>
          <p:cNvPicPr>
            <a:picLocks noChangeAspect="1"/>
          </p:cNvPicPr>
          <p:nvPr/>
        </p:nvPicPr>
        <p:blipFill rotWithShape="1">
          <a:blip r:embed="rId2"/>
          <a:srcRect l="68216" r="16074"/>
          <a:stretch/>
        </p:blipFill>
        <p:spPr>
          <a:xfrm>
            <a:off x="457200" y="5312155"/>
            <a:ext cx="569334" cy="855138"/>
          </a:xfrm>
          <a:prstGeom prst="rect">
            <a:avLst/>
          </a:prstGeom>
        </p:spPr>
      </p:pic>
      <p:pic>
        <p:nvPicPr>
          <p:cNvPr id="9" name="Picture 8"/>
          <p:cNvPicPr>
            <a:picLocks noChangeAspect="1"/>
          </p:cNvPicPr>
          <p:nvPr/>
        </p:nvPicPr>
        <p:blipFill rotWithShape="1">
          <a:blip r:embed="rId2"/>
          <a:srcRect l="83120" r="8824"/>
          <a:stretch/>
        </p:blipFill>
        <p:spPr>
          <a:xfrm>
            <a:off x="598531" y="4619773"/>
            <a:ext cx="291966" cy="855138"/>
          </a:xfrm>
          <a:prstGeom prst="rect">
            <a:avLst/>
          </a:prstGeom>
        </p:spPr>
      </p:pic>
      <p:pic>
        <p:nvPicPr>
          <p:cNvPr id="10" name="Picture 9"/>
          <p:cNvPicPr>
            <a:picLocks noChangeAspect="1"/>
          </p:cNvPicPr>
          <p:nvPr/>
        </p:nvPicPr>
        <p:blipFill rotWithShape="1">
          <a:blip r:embed="rId3"/>
          <a:srcRect r="7086"/>
          <a:stretch/>
        </p:blipFill>
        <p:spPr>
          <a:xfrm>
            <a:off x="1157918" y="2014698"/>
            <a:ext cx="3936883" cy="955434"/>
          </a:xfrm>
          <a:prstGeom prst="rect">
            <a:avLst/>
          </a:prstGeom>
        </p:spPr>
      </p:pic>
      <p:pic>
        <p:nvPicPr>
          <p:cNvPr id="11" name="Picture 10"/>
          <p:cNvPicPr>
            <a:picLocks noChangeAspect="1"/>
          </p:cNvPicPr>
          <p:nvPr/>
        </p:nvPicPr>
        <p:blipFill>
          <a:blip r:embed="rId4"/>
          <a:stretch>
            <a:fillRect/>
          </a:stretch>
        </p:blipFill>
        <p:spPr>
          <a:xfrm>
            <a:off x="3492635" y="5941973"/>
            <a:ext cx="3535044" cy="747245"/>
          </a:xfrm>
          <a:prstGeom prst="rect">
            <a:avLst/>
          </a:prstGeom>
        </p:spPr>
      </p:pic>
      <p:pic>
        <p:nvPicPr>
          <p:cNvPr id="12" name="Picture 11"/>
          <p:cNvPicPr>
            <a:picLocks noChangeAspect="1"/>
          </p:cNvPicPr>
          <p:nvPr/>
        </p:nvPicPr>
        <p:blipFill rotWithShape="1">
          <a:blip r:embed="rId4"/>
          <a:srcRect r="81830"/>
          <a:stretch/>
        </p:blipFill>
        <p:spPr>
          <a:xfrm>
            <a:off x="457201" y="5868449"/>
            <a:ext cx="793368" cy="922962"/>
          </a:xfrm>
          <a:prstGeom prst="rect">
            <a:avLst/>
          </a:prstGeom>
        </p:spPr>
      </p:pic>
    </p:spTree>
    <p:extLst>
      <p:ext uri="{BB962C8B-B14F-4D97-AF65-F5344CB8AC3E}">
        <p14:creationId xmlns:p14="http://schemas.microsoft.com/office/powerpoint/2010/main" val="308694204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5020"/>
            <a:ext cx="8229600" cy="1143000"/>
          </a:xfrm>
        </p:spPr>
        <p:txBody>
          <a:bodyPr/>
          <a:lstStyle/>
          <a:p>
            <a:r>
              <a:rPr lang="en-US"/>
              <a:t>Parametric chemical potential</a:t>
            </a:r>
          </a:p>
        </p:txBody>
      </p:sp>
      <p:pic>
        <p:nvPicPr>
          <p:cNvPr id="3" name="Picture 2"/>
          <p:cNvPicPr>
            <a:picLocks noChangeAspect="1"/>
          </p:cNvPicPr>
          <p:nvPr/>
        </p:nvPicPr>
        <p:blipFill>
          <a:blip r:embed="rId2"/>
          <a:stretch>
            <a:fillRect/>
          </a:stretch>
        </p:blipFill>
        <p:spPr>
          <a:xfrm>
            <a:off x="2835209" y="2313643"/>
            <a:ext cx="2562157" cy="1175578"/>
          </a:xfrm>
          <a:prstGeom prst="rect">
            <a:avLst/>
          </a:prstGeom>
        </p:spPr>
      </p:pic>
      <p:sp>
        <p:nvSpPr>
          <p:cNvPr id="5" name="TextBox 4"/>
          <p:cNvSpPr txBox="1"/>
          <p:nvPr/>
        </p:nvSpPr>
        <p:spPr>
          <a:xfrm>
            <a:off x="1432491" y="2569469"/>
            <a:ext cx="1388120" cy="584776"/>
          </a:xfrm>
          <a:prstGeom prst="rect">
            <a:avLst/>
          </a:prstGeom>
          <a:noFill/>
        </p:spPr>
        <p:txBody>
          <a:bodyPr wrap="none" rtlCol="0">
            <a:spAutoFit/>
          </a:bodyPr>
          <a:lstStyle/>
          <a:p>
            <a:r>
              <a:rPr lang="en-US" sz="3200"/>
              <a:t>Define:</a:t>
            </a:r>
          </a:p>
        </p:txBody>
      </p:sp>
      <p:pic>
        <p:nvPicPr>
          <p:cNvPr id="6" name="Picture 5"/>
          <p:cNvPicPr>
            <a:picLocks noChangeAspect="1"/>
          </p:cNvPicPr>
          <p:nvPr/>
        </p:nvPicPr>
        <p:blipFill rotWithShape="1">
          <a:blip r:embed="rId2"/>
          <a:srcRect l="10452" r="65048" b="46494"/>
          <a:stretch/>
        </p:blipFill>
        <p:spPr>
          <a:xfrm>
            <a:off x="394151" y="3736180"/>
            <a:ext cx="627727" cy="628999"/>
          </a:xfrm>
          <a:prstGeom prst="rect">
            <a:avLst/>
          </a:prstGeom>
        </p:spPr>
      </p:pic>
      <p:sp>
        <p:nvSpPr>
          <p:cNvPr id="7" name="TextBox 6"/>
          <p:cNvSpPr txBox="1"/>
          <p:nvPr/>
        </p:nvSpPr>
        <p:spPr>
          <a:xfrm>
            <a:off x="948888" y="3867572"/>
            <a:ext cx="6002815" cy="1323439"/>
          </a:xfrm>
          <a:prstGeom prst="rect">
            <a:avLst/>
          </a:prstGeom>
          <a:noFill/>
        </p:spPr>
        <p:txBody>
          <a:bodyPr wrap="none" rtlCol="0">
            <a:spAutoFit/>
          </a:bodyPr>
          <a:lstStyle/>
          <a:p>
            <a:r>
              <a:rPr lang="en-US" sz="2000"/>
              <a:t>: parametric chemical potential, along composition axes</a:t>
            </a:r>
          </a:p>
          <a:p>
            <a:r>
              <a:rPr lang="en-US" sz="2000"/>
              <a:t>   - 'param_chem_pot' in casm input / output</a:t>
            </a:r>
          </a:p>
          <a:p>
            <a:endParaRPr lang="en-US" sz="2000"/>
          </a:p>
          <a:p>
            <a:r>
              <a:rPr lang="en-US" sz="2000"/>
              <a:t>: unit cell reference potential</a:t>
            </a:r>
          </a:p>
        </p:txBody>
      </p:sp>
      <p:pic>
        <p:nvPicPr>
          <p:cNvPr id="8" name="Picture 7"/>
          <p:cNvPicPr>
            <a:picLocks noChangeAspect="1"/>
          </p:cNvPicPr>
          <p:nvPr/>
        </p:nvPicPr>
        <p:blipFill rotWithShape="1">
          <a:blip r:embed="rId2"/>
          <a:srcRect t="49083" r="68466"/>
          <a:stretch/>
        </p:blipFill>
        <p:spPr>
          <a:xfrm>
            <a:off x="243129" y="4722857"/>
            <a:ext cx="807945" cy="598569"/>
          </a:xfrm>
          <a:prstGeom prst="rect">
            <a:avLst/>
          </a:prstGeom>
        </p:spPr>
      </p:pic>
    </p:spTree>
    <p:extLst>
      <p:ext uri="{BB962C8B-B14F-4D97-AF65-F5344CB8AC3E}">
        <p14:creationId xmlns:p14="http://schemas.microsoft.com/office/powerpoint/2010/main" val="7383779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Binary alloy, no Va</a:t>
            </a:r>
          </a:p>
        </p:txBody>
      </p:sp>
      <p:pic>
        <p:nvPicPr>
          <p:cNvPr id="4" name="Picture 3"/>
          <p:cNvPicPr>
            <a:picLocks noChangeAspect="1"/>
          </p:cNvPicPr>
          <p:nvPr/>
        </p:nvPicPr>
        <p:blipFill rotWithShape="1">
          <a:blip r:embed="rId2"/>
          <a:srcRect t="26020" r="43753"/>
          <a:stretch/>
        </p:blipFill>
        <p:spPr>
          <a:xfrm>
            <a:off x="719151" y="2628619"/>
            <a:ext cx="6933115" cy="3152685"/>
          </a:xfrm>
          <a:prstGeom prst="rect">
            <a:avLst/>
          </a:prstGeom>
        </p:spPr>
      </p:pic>
      <p:sp>
        <p:nvSpPr>
          <p:cNvPr id="6" name="TextBox 5"/>
          <p:cNvSpPr txBox="1"/>
          <p:nvPr/>
        </p:nvSpPr>
        <p:spPr>
          <a:xfrm>
            <a:off x="291965" y="2073847"/>
            <a:ext cx="5751724" cy="523220"/>
          </a:xfrm>
          <a:prstGeom prst="rect">
            <a:avLst/>
          </a:prstGeom>
          <a:noFill/>
        </p:spPr>
        <p:txBody>
          <a:bodyPr wrap="square" rtlCol="0">
            <a:spAutoFit/>
          </a:bodyPr>
          <a:lstStyle/>
          <a:p>
            <a:r>
              <a:rPr lang="en-US" sz="2800"/>
              <a:t>First choice of composition axes:</a:t>
            </a:r>
          </a:p>
        </p:txBody>
      </p:sp>
    </p:spTree>
    <p:extLst>
      <p:ext uri="{BB962C8B-B14F-4D97-AF65-F5344CB8AC3E}">
        <p14:creationId xmlns:p14="http://schemas.microsoft.com/office/powerpoint/2010/main" val="190364889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Binary alloy, no Va</a:t>
            </a:r>
          </a:p>
        </p:txBody>
      </p:sp>
      <p:sp>
        <p:nvSpPr>
          <p:cNvPr id="6" name="TextBox 5"/>
          <p:cNvSpPr txBox="1"/>
          <p:nvPr/>
        </p:nvSpPr>
        <p:spPr>
          <a:xfrm>
            <a:off x="291965" y="2073847"/>
            <a:ext cx="5751724" cy="523220"/>
          </a:xfrm>
          <a:prstGeom prst="rect">
            <a:avLst/>
          </a:prstGeom>
          <a:noFill/>
        </p:spPr>
        <p:txBody>
          <a:bodyPr wrap="square" rtlCol="0">
            <a:spAutoFit/>
          </a:bodyPr>
          <a:lstStyle/>
          <a:p>
            <a:r>
              <a:rPr lang="en-US" sz="2800"/>
              <a:t>Second choice of composition axes:</a:t>
            </a:r>
          </a:p>
        </p:txBody>
      </p:sp>
      <p:pic>
        <p:nvPicPr>
          <p:cNvPr id="3" name="Picture 2"/>
          <p:cNvPicPr>
            <a:picLocks noChangeAspect="1"/>
          </p:cNvPicPr>
          <p:nvPr/>
        </p:nvPicPr>
        <p:blipFill>
          <a:blip r:embed="rId2"/>
          <a:stretch>
            <a:fillRect/>
          </a:stretch>
        </p:blipFill>
        <p:spPr>
          <a:xfrm>
            <a:off x="768415" y="2813223"/>
            <a:ext cx="5756630" cy="661400"/>
          </a:xfrm>
          <a:prstGeom prst="rect">
            <a:avLst/>
          </a:prstGeom>
        </p:spPr>
      </p:pic>
      <p:pic>
        <p:nvPicPr>
          <p:cNvPr id="5" name="Picture 4"/>
          <p:cNvPicPr>
            <a:picLocks noChangeAspect="1"/>
          </p:cNvPicPr>
          <p:nvPr/>
        </p:nvPicPr>
        <p:blipFill>
          <a:blip r:embed="rId3"/>
          <a:stretch>
            <a:fillRect/>
          </a:stretch>
        </p:blipFill>
        <p:spPr>
          <a:xfrm>
            <a:off x="1444029" y="3474622"/>
            <a:ext cx="4599660" cy="2423477"/>
          </a:xfrm>
          <a:prstGeom prst="rect">
            <a:avLst/>
          </a:prstGeom>
        </p:spPr>
      </p:pic>
    </p:spTree>
    <p:extLst>
      <p:ext uri="{BB962C8B-B14F-4D97-AF65-F5344CB8AC3E}">
        <p14:creationId xmlns:p14="http://schemas.microsoft.com/office/powerpoint/2010/main" val="40401877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Ternary Alloy</a:t>
            </a:r>
          </a:p>
        </p:txBody>
      </p:sp>
      <p:pic>
        <p:nvPicPr>
          <p:cNvPr id="4" name="Picture 3"/>
          <p:cNvPicPr>
            <a:picLocks noChangeAspect="1"/>
          </p:cNvPicPr>
          <p:nvPr/>
        </p:nvPicPr>
        <p:blipFill>
          <a:blip r:embed="rId2"/>
          <a:stretch>
            <a:fillRect/>
          </a:stretch>
        </p:blipFill>
        <p:spPr>
          <a:xfrm>
            <a:off x="909747" y="1607427"/>
            <a:ext cx="7265292" cy="4537869"/>
          </a:xfrm>
          <a:prstGeom prst="rect">
            <a:avLst/>
          </a:prstGeom>
        </p:spPr>
      </p:pic>
    </p:spTree>
    <p:extLst>
      <p:ext uri="{BB962C8B-B14F-4D97-AF65-F5344CB8AC3E}">
        <p14:creationId xmlns:p14="http://schemas.microsoft.com/office/powerpoint/2010/main" val="418752822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Semi-grand canonical ensemble</a:t>
            </a:r>
          </a:p>
        </p:txBody>
      </p:sp>
      <p:pic>
        <p:nvPicPr>
          <p:cNvPr id="5" name="Picture 4"/>
          <p:cNvPicPr>
            <a:picLocks noChangeAspect="1"/>
          </p:cNvPicPr>
          <p:nvPr/>
        </p:nvPicPr>
        <p:blipFill>
          <a:blip r:embed="rId2"/>
          <a:stretch>
            <a:fillRect/>
          </a:stretch>
        </p:blipFill>
        <p:spPr>
          <a:xfrm>
            <a:off x="2032182" y="1912502"/>
            <a:ext cx="3454083" cy="951635"/>
          </a:xfrm>
          <a:prstGeom prst="rect">
            <a:avLst/>
          </a:prstGeom>
        </p:spPr>
      </p:pic>
      <p:pic>
        <p:nvPicPr>
          <p:cNvPr id="6" name="Picture 5"/>
          <p:cNvPicPr>
            <a:picLocks noChangeAspect="1"/>
          </p:cNvPicPr>
          <p:nvPr/>
        </p:nvPicPr>
        <p:blipFill>
          <a:blip r:embed="rId3"/>
          <a:stretch>
            <a:fillRect/>
          </a:stretch>
        </p:blipFill>
        <p:spPr>
          <a:xfrm>
            <a:off x="2233588" y="3080370"/>
            <a:ext cx="3417139" cy="1021948"/>
          </a:xfrm>
          <a:prstGeom prst="rect">
            <a:avLst/>
          </a:prstGeom>
        </p:spPr>
      </p:pic>
      <p:sp>
        <p:nvSpPr>
          <p:cNvPr id="7" name="TextBox 6"/>
          <p:cNvSpPr txBox="1"/>
          <p:nvPr/>
        </p:nvSpPr>
        <p:spPr>
          <a:xfrm>
            <a:off x="875897" y="1562119"/>
            <a:ext cx="6802800" cy="461665"/>
          </a:xfrm>
          <a:prstGeom prst="rect">
            <a:avLst/>
          </a:prstGeom>
          <a:noFill/>
        </p:spPr>
        <p:txBody>
          <a:bodyPr wrap="square" rtlCol="0">
            <a:spAutoFit/>
          </a:bodyPr>
          <a:lstStyle/>
          <a:p>
            <a:r>
              <a:rPr lang="en-US" sz="2400"/>
              <a:t>By first &amp; second laws, the fundamental equation is:</a:t>
            </a:r>
          </a:p>
        </p:txBody>
      </p:sp>
      <p:sp>
        <p:nvSpPr>
          <p:cNvPr id="8" name="TextBox 7"/>
          <p:cNvSpPr txBox="1"/>
          <p:nvPr/>
        </p:nvSpPr>
        <p:spPr>
          <a:xfrm>
            <a:off x="875897" y="2633304"/>
            <a:ext cx="6802800" cy="461665"/>
          </a:xfrm>
          <a:prstGeom prst="rect">
            <a:avLst/>
          </a:prstGeom>
          <a:noFill/>
        </p:spPr>
        <p:txBody>
          <a:bodyPr wrap="square" rtlCol="0">
            <a:spAutoFit/>
          </a:bodyPr>
          <a:lstStyle/>
          <a:p>
            <a:r>
              <a:rPr lang="en-US" sz="2400"/>
              <a:t>with a constraint on the total number of sites:</a:t>
            </a:r>
          </a:p>
        </p:txBody>
      </p:sp>
    </p:spTree>
    <p:extLst>
      <p:ext uri="{BB962C8B-B14F-4D97-AF65-F5344CB8AC3E}">
        <p14:creationId xmlns:p14="http://schemas.microsoft.com/office/powerpoint/2010/main" val="399094457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5020"/>
            <a:ext cx="8229600" cy="1143000"/>
          </a:xfrm>
        </p:spPr>
        <p:txBody>
          <a:bodyPr/>
          <a:lstStyle/>
          <a:p>
            <a:r>
              <a:rPr lang="en-US"/>
              <a:t>Characteristic potential in semi-grand canonical ensemble</a:t>
            </a:r>
          </a:p>
        </p:txBody>
      </p:sp>
      <p:pic>
        <p:nvPicPr>
          <p:cNvPr id="4" name="Picture 3"/>
          <p:cNvPicPr>
            <a:picLocks noChangeAspect="1"/>
          </p:cNvPicPr>
          <p:nvPr/>
        </p:nvPicPr>
        <p:blipFill>
          <a:blip r:embed="rId2"/>
          <a:stretch>
            <a:fillRect/>
          </a:stretch>
        </p:blipFill>
        <p:spPr>
          <a:xfrm>
            <a:off x="952702" y="2233686"/>
            <a:ext cx="6578180" cy="1436614"/>
          </a:xfrm>
          <a:prstGeom prst="rect">
            <a:avLst/>
          </a:prstGeom>
        </p:spPr>
      </p:pic>
      <p:pic>
        <p:nvPicPr>
          <p:cNvPr id="5" name="Picture 4"/>
          <p:cNvPicPr>
            <a:picLocks noChangeAspect="1"/>
          </p:cNvPicPr>
          <p:nvPr/>
        </p:nvPicPr>
        <p:blipFill>
          <a:blip r:embed="rId3"/>
          <a:stretch>
            <a:fillRect/>
          </a:stretch>
        </p:blipFill>
        <p:spPr>
          <a:xfrm>
            <a:off x="1401577" y="4292181"/>
            <a:ext cx="6729663" cy="2090491"/>
          </a:xfrm>
          <a:prstGeom prst="rect">
            <a:avLst/>
          </a:prstGeom>
        </p:spPr>
      </p:pic>
      <p:sp>
        <p:nvSpPr>
          <p:cNvPr id="6" name="TextBox 5"/>
          <p:cNvSpPr txBox="1"/>
          <p:nvPr/>
        </p:nvSpPr>
        <p:spPr>
          <a:xfrm>
            <a:off x="728082" y="3720360"/>
            <a:ext cx="6802800" cy="461665"/>
          </a:xfrm>
          <a:prstGeom prst="rect">
            <a:avLst/>
          </a:prstGeom>
          <a:noFill/>
        </p:spPr>
        <p:txBody>
          <a:bodyPr wrap="square" rtlCol="0">
            <a:spAutoFit/>
          </a:bodyPr>
          <a:lstStyle/>
          <a:p>
            <a:r>
              <a:rPr lang="en-US" sz="2400"/>
              <a:t>And partition function:</a:t>
            </a:r>
          </a:p>
        </p:txBody>
      </p:sp>
    </p:spTree>
    <p:extLst>
      <p:ext uri="{BB962C8B-B14F-4D97-AF65-F5344CB8AC3E}">
        <p14:creationId xmlns:p14="http://schemas.microsoft.com/office/powerpoint/2010/main" val="39127614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4"/>
          <p:cNvSpPr>
            <a:spLocks noChangeArrowheads="1"/>
          </p:cNvSpPr>
          <p:nvPr/>
        </p:nvSpPr>
        <p:spPr bwMode="auto">
          <a:xfrm>
            <a:off x="1536700" y="1003300"/>
            <a:ext cx="6070600" cy="11811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First-principles energies of a “few” excitations</a:t>
            </a:r>
          </a:p>
          <a:p>
            <a:pPr algn="ctr" defTabSz="914400" eaLnBrk="0" fontAlgn="base" hangingPunct="0">
              <a:spcBef>
                <a:spcPct val="0"/>
              </a:spcBef>
              <a:spcAft>
                <a:spcPct val="0"/>
              </a:spcAft>
            </a:pPr>
            <a:endParaRPr lang="en-US" altLang="ko-KR" sz="2800">
              <a:solidFill>
                <a:srgbClr val="FF3300"/>
              </a:solidFill>
              <a:latin typeface="Times" charset="0"/>
              <a:ea typeface="굴림" charset="0"/>
              <a:cs typeface="굴림" charset="0"/>
            </a:endParaRPr>
          </a:p>
        </p:txBody>
      </p:sp>
      <p:sp>
        <p:nvSpPr>
          <p:cNvPr id="66562" name="Rectangle 5"/>
          <p:cNvSpPr>
            <a:spLocks noChangeArrowheads="1"/>
          </p:cNvSpPr>
          <p:nvPr/>
        </p:nvSpPr>
        <p:spPr bwMode="auto">
          <a:xfrm>
            <a:off x="2438400" y="2717800"/>
            <a:ext cx="4343400" cy="10668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Lattice Model Hamiltonian</a:t>
            </a:r>
          </a:p>
          <a:p>
            <a:pPr algn="ctr" defTabSz="914400" eaLnBrk="0" fontAlgn="base" hangingPunct="0">
              <a:spcBef>
                <a:spcPct val="0"/>
              </a:spcBef>
              <a:spcAft>
                <a:spcPct val="0"/>
              </a:spcAft>
            </a:pPr>
            <a:endParaRPr lang="en-US" altLang="ko-KR" sz="2400">
              <a:solidFill>
                <a:srgbClr val="000000"/>
              </a:solidFill>
              <a:latin typeface="Times" charset="0"/>
              <a:ea typeface="굴림" charset="0"/>
              <a:cs typeface="굴림" charset="0"/>
            </a:endParaRPr>
          </a:p>
        </p:txBody>
      </p:sp>
      <p:sp>
        <p:nvSpPr>
          <p:cNvPr id="66563" name="Rectangle 6"/>
          <p:cNvSpPr>
            <a:spLocks noChangeArrowheads="1"/>
          </p:cNvSpPr>
          <p:nvPr/>
        </p:nvSpPr>
        <p:spPr bwMode="auto">
          <a:xfrm>
            <a:off x="3352800" y="4318000"/>
            <a:ext cx="2514600" cy="1143000"/>
          </a:xfrm>
          <a:prstGeom prst="rect">
            <a:avLst/>
          </a:prstGeom>
          <a:solidFill>
            <a:schemeClr val="bg1"/>
          </a:solidFill>
          <a:ln w="28575">
            <a:solidFill>
              <a:schemeClr val="tx1"/>
            </a:solidFill>
            <a:miter lim="800000"/>
            <a:headEnd/>
            <a:tailEnd/>
          </a:ln>
        </p:spPr>
        <p:txBody>
          <a:bodyPr wrap="none" anchor="ctr"/>
          <a:lstStyle/>
          <a:p>
            <a:pPr algn="ctr" defTabSz="914400" eaLnBrk="0" fontAlgn="base" hangingPunct="0">
              <a:spcBef>
                <a:spcPct val="0"/>
              </a:spcBef>
              <a:spcAft>
                <a:spcPct val="0"/>
              </a:spcAft>
            </a:pPr>
            <a:r>
              <a:rPr lang="en-US" altLang="ko-KR" sz="2400">
                <a:solidFill>
                  <a:srgbClr val="000000"/>
                </a:solidFill>
                <a:latin typeface="Times" charset="0"/>
                <a:ea typeface="굴림" charset="0"/>
                <a:cs typeface="굴림" charset="0"/>
              </a:rPr>
              <a:t>Monte Carlo</a:t>
            </a:r>
          </a:p>
          <a:p>
            <a:pPr algn="ctr" defTabSz="914400" eaLnBrk="0" fontAlgn="base" hangingPunct="0">
              <a:spcBef>
                <a:spcPct val="0"/>
              </a:spcBef>
              <a:spcAft>
                <a:spcPct val="0"/>
              </a:spcAft>
            </a:pPr>
            <a:endParaRPr lang="en-US" altLang="ko-KR" sz="2400">
              <a:solidFill>
                <a:srgbClr val="000000"/>
              </a:solidFill>
              <a:latin typeface="Times" charset="0"/>
              <a:ea typeface="굴림" charset="0"/>
              <a:cs typeface="굴림" charset="0"/>
            </a:endParaRPr>
          </a:p>
          <a:p>
            <a:pPr algn="ctr" defTabSz="914400" eaLnBrk="0" fontAlgn="base" hangingPunct="0">
              <a:spcBef>
                <a:spcPct val="0"/>
              </a:spcBef>
              <a:spcAft>
                <a:spcPct val="0"/>
              </a:spcAft>
            </a:pPr>
            <a:endParaRPr lang="en-US" altLang="ko-KR" sz="2800">
              <a:solidFill>
                <a:srgbClr val="FF3300"/>
              </a:solidFill>
              <a:latin typeface="Times" charset="0"/>
              <a:ea typeface="굴림" charset="0"/>
              <a:cs typeface="굴림" charset="0"/>
            </a:endParaRPr>
          </a:p>
        </p:txBody>
      </p:sp>
      <p:sp>
        <p:nvSpPr>
          <p:cNvPr id="66564" name="Line 7"/>
          <p:cNvSpPr>
            <a:spLocks noChangeShapeType="1"/>
          </p:cNvSpPr>
          <p:nvPr/>
        </p:nvSpPr>
        <p:spPr bwMode="auto">
          <a:xfrm>
            <a:off x="4572000" y="21844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sp>
        <p:nvSpPr>
          <p:cNvPr id="66565" name="Line 8"/>
          <p:cNvSpPr>
            <a:spLocks noChangeShapeType="1"/>
          </p:cNvSpPr>
          <p:nvPr/>
        </p:nvSpPr>
        <p:spPr bwMode="auto">
          <a:xfrm>
            <a:off x="4572000" y="37846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sp>
        <p:nvSpPr>
          <p:cNvPr id="66566" name="Oval 9"/>
          <p:cNvSpPr>
            <a:spLocks noChangeArrowheads="1"/>
          </p:cNvSpPr>
          <p:nvPr/>
        </p:nvSpPr>
        <p:spPr bwMode="auto">
          <a:xfrm>
            <a:off x="2514600" y="5994400"/>
            <a:ext cx="4114800" cy="838200"/>
          </a:xfrm>
          <a:prstGeom prst="ellipse">
            <a:avLst/>
          </a:prstGeom>
          <a:solidFill>
            <a:schemeClr val="bg1"/>
          </a:solidFill>
          <a:ln w="28575">
            <a:solidFill>
              <a:schemeClr val="tx1"/>
            </a:solidFill>
            <a:round/>
            <a:headEnd/>
            <a:tailEnd/>
          </a:ln>
        </p:spPr>
        <p:txBody>
          <a:bodyPr wrap="none" anchor="ctr"/>
          <a:lstStyle/>
          <a:p>
            <a:pPr algn="ctr" defTabSz="914400" eaLnBrk="0" fontAlgn="base" hangingPunct="0">
              <a:spcBef>
                <a:spcPct val="0"/>
              </a:spcBef>
              <a:spcAft>
                <a:spcPct val="0"/>
              </a:spcAft>
            </a:pPr>
            <a:r>
              <a:rPr lang="en-US" altLang="ko-KR" sz="3200" b="1">
                <a:solidFill>
                  <a:srgbClr val="009900"/>
                </a:solidFill>
                <a:latin typeface="Times" charset="0"/>
                <a:ea typeface="굴림" charset="0"/>
                <a:cs typeface="굴림" charset="0"/>
              </a:rPr>
              <a:t>Thermodynamics</a:t>
            </a:r>
            <a:endParaRPr lang="en-US" altLang="ko-KR" sz="3200" b="1">
              <a:solidFill>
                <a:srgbClr val="3333CC"/>
              </a:solidFill>
              <a:latin typeface="Times" charset="0"/>
              <a:ea typeface="굴림" charset="0"/>
              <a:cs typeface="굴림" charset="0"/>
            </a:endParaRPr>
          </a:p>
        </p:txBody>
      </p:sp>
      <p:sp>
        <p:nvSpPr>
          <p:cNvPr id="66567" name="Line 10"/>
          <p:cNvSpPr>
            <a:spLocks noChangeShapeType="1"/>
          </p:cNvSpPr>
          <p:nvPr/>
        </p:nvSpPr>
        <p:spPr bwMode="auto">
          <a:xfrm>
            <a:off x="4572000" y="5461000"/>
            <a:ext cx="0" cy="4572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eaLnBrk="0" fontAlgn="base" hangingPunct="0">
              <a:spcBef>
                <a:spcPct val="0"/>
              </a:spcBef>
              <a:spcAft>
                <a:spcPct val="0"/>
              </a:spcAft>
            </a:pPr>
            <a:endParaRPr lang="en-US" sz="2400">
              <a:solidFill>
                <a:srgbClr val="000000"/>
              </a:solidFill>
              <a:latin typeface="Times" charset="0"/>
              <a:ea typeface="ＭＳ Ｐゴシック" charset="0"/>
              <a:cs typeface="ＭＳ Ｐゴシック" charset="0"/>
            </a:endParaRPr>
          </a:p>
        </p:txBody>
      </p:sp>
      <p:graphicFrame>
        <p:nvGraphicFramePr>
          <p:cNvPr id="66568" name="Object 2"/>
          <p:cNvGraphicFramePr>
            <a:graphicFrameLocks noChangeAspect="1"/>
          </p:cNvGraphicFramePr>
          <p:nvPr>
            <p:extLst>
              <p:ext uri="{D42A27DB-BD31-4B8C-83A1-F6EECF244321}">
                <p14:modId xmlns:p14="http://schemas.microsoft.com/office/powerpoint/2010/main" val="3625489633"/>
              </p:ext>
            </p:extLst>
          </p:nvPr>
        </p:nvGraphicFramePr>
        <p:xfrm>
          <a:off x="2743200" y="3276600"/>
          <a:ext cx="3886200" cy="441325"/>
        </p:xfrm>
        <a:graphic>
          <a:graphicData uri="http://schemas.openxmlformats.org/presentationml/2006/ole">
            <mc:AlternateContent xmlns:mc="http://schemas.openxmlformats.org/markup-compatibility/2006">
              <mc:Choice xmlns:v="urn:schemas-microsoft-com:vml" Requires="v">
                <p:oleObj spid="_x0000_s22533" name="Equation" r:id="rId3" imgW="6146800" imgH="698500" progId="Equation.3">
                  <p:embed/>
                </p:oleObj>
              </mc:Choice>
              <mc:Fallback>
                <p:oleObj name="Equation" r:id="rId3" imgW="6146800" imgH="698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276600"/>
                        <a:ext cx="3886200" cy="441325"/>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69" name="Object 3"/>
          <p:cNvGraphicFramePr>
            <a:graphicFrameLocks noChangeAspect="1"/>
          </p:cNvGraphicFramePr>
          <p:nvPr>
            <p:extLst>
              <p:ext uri="{D42A27DB-BD31-4B8C-83A1-F6EECF244321}">
                <p14:modId xmlns:p14="http://schemas.microsoft.com/office/powerpoint/2010/main" val="2584750907"/>
              </p:ext>
            </p:extLst>
          </p:nvPr>
        </p:nvGraphicFramePr>
        <p:xfrm>
          <a:off x="3810000" y="4800600"/>
          <a:ext cx="1600200" cy="601663"/>
        </p:xfrm>
        <a:graphic>
          <a:graphicData uri="http://schemas.openxmlformats.org/presentationml/2006/ole">
            <mc:AlternateContent xmlns:mc="http://schemas.openxmlformats.org/markup-compatibility/2006">
              <mc:Choice xmlns:v="urn:schemas-microsoft-com:vml" Requires="v">
                <p:oleObj spid="_x0000_s22534" name="Equation" r:id="rId5" imgW="1219200" imgH="457200" progId="Equation.3">
                  <p:embed/>
                </p:oleObj>
              </mc:Choice>
              <mc:Fallback>
                <p:oleObj name="Equation" r:id="rId5" imgW="12192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0" y="4800600"/>
                        <a:ext cx="1600200" cy="601663"/>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0" name="Object 4"/>
          <p:cNvGraphicFramePr>
            <a:graphicFrameLocks noChangeAspect="1"/>
          </p:cNvGraphicFramePr>
          <p:nvPr>
            <p:extLst>
              <p:ext uri="{D42A27DB-BD31-4B8C-83A1-F6EECF244321}">
                <p14:modId xmlns:p14="http://schemas.microsoft.com/office/powerpoint/2010/main" val="3094582399"/>
              </p:ext>
            </p:extLst>
          </p:nvPr>
        </p:nvGraphicFramePr>
        <p:xfrm>
          <a:off x="6248400" y="5535613"/>
          <a:ext cx="2587625" cy="560387"/>
        </p:xfrm>
        <a:graphic>
          <a:graphicData uri="http://schemas.openxmlformats.org/presentationml/2006/ole">
            <mc:AlternateContent xmlns:mc="http://schemas.openxmlformats.org/markup-compatibility/2006">
              <mc:Choice xmlns:v="urn:schemas-microsoft-com:vml" Requires="v">
                <p:oleObj spid="_x0000_s22535" name="Equation" r:id="rId7" imgW="939800" imgH="203200" progId="Equation.3">
                  <p:embed/>
                </p:oleObj>
              </mc:Choice>
              <mc:Fallback>
                <p:oleObj name="Equation" r:id="rId7" imgW="939800" imgH="203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5535613"/>
                        <a:ext cx="2587625" cy="560387"/>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66571" name="Object 5"/>
          <p:cNvGraphicFramePr>
            <a:graphicFrameLocks noChangeAspect="1"/>
          </p:cNvGraphicFramePr>
          <p:nvPr>
            <p:extLst>
              <p:ext uri="{D42A27DB-BD31-4B8C-83A1-F6EECF244321}">
                <p14:modId xmlns:p14="http://schemas.microsoft.com/office/powerpoint/2010/main" val="1478237301"/>
              </p:ext>
            </p:extLst>
          </p:nvPr>
        </p:nvGraphicFramePr>
        <p:xfrm>
          <a:off x="3124200" y="1600200"/>
          <a:ext cx="2971800" cy="550863"/>
        </p:xfrm>
        <a:graphic>
          <a:graphicData uri="http://schemas.openxmlformats.org/presentationml/2006/ole">
            <mc:AlternateContent xmlns:mc="http://schemas.openxmlformats.org/markup-compatibility/2006">
              <mc:Choice xmlns:v="urn:schemas-microsoft-com:vml" Requires="v">
                <p:oleObj spid="_x0000_s22536" name="Equation" r:id="rId9" imgW="3416300" imgH="622300" progId="Equation.3">
                  <p:embed/>
                </p:oleObj>
              </mc:Choice>
              <mc:Fallback>
                <p:oleObj name="Equation" r:id="rId9" imgW="3416300" imgH="622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4200" y="1600200"/>
                        <a:ext cx="2971800" cy="550863"/>
                      </a:xfrm>
                      <a:prstGeom prst="rect">
                        <a:avLst/>
                      </a:prstGeom>
                      <a:solidFill>
                        <a:srgbClr val="FFCC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66572" name="Text Box 15"/>
          <p:cNvSpPr txBox="1">
            <a:spLocks noChangeArrowheads="1"/>
          </p:cNvSpPr>
          <p:nvPr/>
        </p:nvSpPr>
        <p:spPr bwMode="auto">
          <a:xfrm>
            <a:off x="6858000" y="2514600"/>
            <a:ext cx="2187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defTabSz="914400" eaLnBrk="0" fontAlgn="base" hangingPunct="0">
              <a:spcBef>
                <a:spcPct val="0"/>
              </a:spcBef>
              <a:spcAft>
                <a:spcPct val="0"/>
              </a:spcAft>
            </a:pPr>
            <a:r>
              <a:rPr lang="en-US" sz="2000">
                <a:solidFill>
                  <a:srgbClr val="06811A"/>
                </a:solidFill>
              </a:rPr>
              <a:t>Extrapolate to </a:t>
            </a:r>
          </a:p>
          <a:p>
            <a:pPr algn="ctr" defTabSz="914400" eaLnBrk="0" fontAlgn="base" hangingPunct="0">
              <a:spcBef>
                <a:spcPct val="0"/>
              </a:spcBef>
              <a:spcAft>
                <a:spcPct val="0"/>
              </a:spcAft>
            </a:pPr>
            <a:r>
              <a:rPr lang="en-US" sz="2000">
                <a:solidFill>
                  <a:srgbClr val="06811A"/>
                </a:solidFill>
              </a:rPr>
              <a:t>all other excitations</a:t>
            </a:r>
            <a:endParaRPr lang="en-US">
              <a:solidFill>
                <a:srgbClr val="000000"/>
              </a:solidFill>
            </a:endParaRPr>
          </a:p>
        </p:txBody>
      </p:sp>
      <p:sp>
        <p:nvSpPr>
          <p:cNvPr id="2" name="Title 1"/>
          <p:cNvSpPr>
            <a:spLocks noGrp="1"/>
          </p:cNvSpPr>
          <p:nvPr>
            <p:ph type="title"/>
          </p:nvPr>
        </p:nvSpPr>
        <p:spPr>
          <a:xfrm>
            <a:off x="0" y="14772"/>
            <a:ext cx="9144000" cy="635031"/>
          </a:xfrm>
        </p:spPr>
        <p:txBody>
          <a:bodyPr>
            <a:noAutofit/>
          </a:bodyPr>
          <a:lstStyle/>
          <a:p>
            <a:r>
              <a:rPr lang="en-US" sz="3400" dirty="0"/>
              <a:t>CASM: Clusters Approach to Statistical </a:t>
            </a:r>
            <a:r>
              <a:rPr lang="en-US" sz="3400" dirty="0" smtClean="0"/>
              <a:t>Mechanics</a:t>
            </a:r>
            <a:endParaRPr lang="en-US" sz="3400" dirty="0"/>
          </a:p>
        </p:txBody>
      </p:sp>
    </p:spTree>
    <p:extLst>
      <p:ext uri="{BB962C8B-B14F-4D97-AF65-F5344CB8AC3E}">
        <p14:creationId xmlns:p14="http://schemas.microsoft.com/office/powerpoint/2010/main" val="392043513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5020"/>
            <a:ext cx="8229600" cy="1143000"/>
          </a:xfrm>
        </p:spPr>
        <p:txBody>
          <a:bodyPr/>
          <a:lstStyle/>
          <a:p>
            <a:r>
              <a:rPr lang="en-US"/>
              <a:t>Equations of state</a:t>
            </a:r>
          </a:p>
        </p:txBody>
      </p:sp>
      <p:sp>
        <p:nvSpPr>
          <p:cNvPr id="6" name="TextBox 5"/>
          <p:cNvSpPr txBox="1"/>
          <p:nvPr/>
        </p:nvSpPr>
        <p:spPr>
          <a:xfrm>
            <a:off x="275535" y="1768020"/>
            <a:ext cx="6802800" cy="830997"/>
          </a:xfrm>
          <a:prstGeom prst="rect">
            <a:avLst/>
          </a:prstGeom>
          <a:noFill/>
        </p:spPr>
        <p:txBody>
          <a:bodyPr wrap="square" rtlCol="0">
            <a:spAutoFit/>
          </a:bodyPr>
          <a:lstStyle/>
          <a:p>
            <a:r>
              <a:rPr lang="en-US" sz="2400"/>
              <a:t>Combining differentials of the fundamental equation and characteristic potential:</a:t>
            </a:r>
          </a:p>
        </p:txBody>
      </p:sp>
      <p:pic>
        <p:nvPicPr>
          <p:cNvPr id="3" name="Picture 2"/>
          <p:cNvPicPr>
            <a:picLocks noChangeAspect="1"/>
          </p:cNvPicPr>
          <p:nvPr/>
        </p:nvPicPr>
        <p:blipFill>
          <a:blip r:embed="rId2"/>
          <a:stretch>
            <a:fillRect/>
          </a:stretch>
        </p:blipFill>
        <p:spPr>
          <a:xfrm>
            <a:off x="1643671" y="2698703"/>
            <a:ext cx="6369542" cy="725644"/>
          </a:xfrm>
          <a:prstGeom prst="rect">
            <a:avLst/>
          </a:prstGeom>
        </p:spPr>
      </p:pic>
      <p:pic>
        <p:nvPicPr>
          <p:cNvPr id="7" name="Picture 6"/>
          <p:cNvPicPr>
            <a:picLocks noChangeAspect="1"/>
          </p:cNvPicPr>
          <p:nvPr/>
        </p:nvPicPr>
        <p:blipFill>
          <a:blip r:embed="rId3"/>
          <a:stretch>
            <a:fillRect/>
          </a:stretch>
        </p:blipFill>
        <p:spPr>
          <a:xfrm>
            <a:off x="802990" y="2611194"/>
            <a:ext cx="961675" cy="961675"/>
          </a:xfrm>
          <a:prstGeom prst="rect">
            <a:avLst/>
          </a:prstGeom>
        </p:spPr>
      </p:pic>
      <p:pic>
        <p:nvPicPr>
          <p:cNvPr id="8" name="Picture 7"/>
          <p:cNvPicPr>
            <a:picLocks noChangeAspect="1"/>
          </p:cNvPicPr>
          <p:nvPr/>
        </p:nvPicPr>
        <p:blipFill>
          <a:blip r:embed="rId4"/>
          <a:stretch>
            <a:fillRect/>
          </a:stretch>
        </p:blipFill>
        <p:spPr>
          <a:xfrm>
            <a:off x="1865011" y="3352570"/>
            <a:ext cx="4861655" cy="3140448"/>
          </a:xfrm>
          <a:prstGeom prst="rect">
            <a:avLst/>
          </a:prstGeom>
        </p:spPr>
      </p:pic>
    </p:spTree>
    <p:extLst>
      <p:ext uri="{BB962C8B-B14F-4D97-AF65-F5344CB8AC3E}">
        <p14:creationId xmlns:p14="http://schemas.microsoft.com/office/powerpoint/2010/main" val="7959536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Thermodynamic Integration</a:t>
            </a:r>
          </a:p>
        </p:txBody>
      </p:sp>
      <p:pic>
        <p:nvPicPr>
          <p:cNvPr id="4" name="Picture 3"/>
          <p:cNvPicPr>
            <a:picLocks noChangeAspect="1"/>
          </p:cNvPicPr>
          <p:nvPr/>
        </p:nvPicPr>
        <p:blipFill>
          <a:blip r:embed="rId2"/>
          <a:stretch>
            <a:fillRect/>
          </a:stretch>
        </p:blipFill>
        <p:spPr>
          <a:xfrm>
            <a:off x="1211808" y="4335538"/>
            <a:ext cx="4368393" cy="1062582"/>
          </a:xfrm>
          <a:prstGeom prst="rect">
            <a:avLst/>
          </a:prstGeom>
        </p:spPr>
      </p:pic>
      <p:pic>
        <p:nvPicPr>
          <p:cNvPr id="5" name="Picture 4"/>
          <p:cNvPicPr>
            <a:picLocks noChangeAspect="1"/>
          </p:cNvPicPr>
          <p:nvPr/>
        </p:nvPicPr>
        <p:blipFill>
          <a:blip r:embed="rId3"/>
          <a:stretch>
            <a:fillRect/>
          </a:stretch>
        </p:blipFill>
        <p:spPr>
          <a:xfrm>
            <a:off x="1211808" y="3693840"/>
            <a:ext cx="3359478" cy="641698"/>
          </a:xfrm>
          <a:prstGeom prst="rect">
            <a:avLst/>
          </a:prstGeom>
        </p:spPr>
      </p:pic>
      <p:pic>
        <p:nvPicPr>
          <p:cNvPr id="6" name="Picture 5"/>
          <p:cNvPicPr>
            <a:picLocks noChangeAspect="1"/>
          </p:cNvPicPr>
          <p:nvPr/>
        </p:nvPicPr>
        <p:blipFill rotWithShape="1">
          <a:blip r:embed="rId3"/>
          <a:srcRect r="84694"/>
          <a:stretch/>
        </p:blipFill>
        <p:spPr>
          <a:xfrm>
            <a:off x="5988945" y="3606246"/>
            <a:ext cx="514191" cy="641698"/>
          </a:xfrm>
          <a:prstGeom prst="rect">
            <a:avLst/>
          </a:prstGeom>
        </p:spPr>
      </p:pic>
      <p:sp>
        <p:nvSpPr>
          <p:cNvPr id="7" name="TextBox 6"/>
          <p:cNvSpPr txBox="1"/>
          <p:nvPr/>
        </p:nvSpPr>
        <p:spPr>
          <a:xfrm>
            <a:off x="6400951" y="3679240"/>
            <a:ext cx="2241786" cy="707886"/>
          </a:xfrm>
          <a:prstGeom prst="rect">
            <a:avLst/>
          </a:prstGeom>
          <a:noFill/>
        </p:spPr>
        <p:txBody>
          <a:bodyPr wrap="square" rtlCol="0">
            <a:spAutoFit/>
          </a:bodyPr>
          <a:lstStyle/>
          <a:p>
            <a:pPr marL="174625" indent="-174625"/>
            <a:r>
              <a:rPr lang="en-US" sz="2000"/>
              <a:t>: potential energy    per unit cell</a:t>
            </a:r>
          </a:p>
        </p:txBody>
      </p:sp>
      <p:pic>
        <p:nvPicPr>
          <p:cNvPr id="8" name="Picture 7"/>
          <p:cNvPicPr>
            <a:picLocks noChangeAspect="1"/>
          </p:cNvPicPr>
          <p:nvPr/>
        </p:nvPicPr>
        <p:blipFill rotWithShape="1">
          <a:blip r:embed="rId4"/>
          <a:srcRect r="19306" b="46226"/>
          <a:stretch/>
        </p:blipFill>
        <p:spPr>
          <a:xfrm>
            <a:off x="2200700" y="2032772"/>
            <a:ext cx="5430420" cy="1124143"/>
          </a:xfrm>
          <a:prstGeom prst="rect">
            <a:avLst/>
          </a:prstGeom>
        </p:spPr>
      </p:pic>
      <p:pic>
        <p:nvPicPr>
          <p:cNvPr id="9" name="Picture 8"/>
          <p:cNvPicPr>
            <a:picLocks noChangeAspect="1"/>
          </p:cNvPicPr>
          <p:nvPr/>
        </p:nvPicPr>
        <p:blipFill>
          <a:blip r:embed="rId5"/>
          <a:stretch>
            <a:fillRect/>
          </a:stretch>
        </p:blipFill>
        <p:spPr>
          <a:xfrm>
            <a:off x="2780848" y="1215038"/>
            <a:ext cx="3476858" cy="1030180"/>
          </a:xfrm>
          <a:prstGeom prst="rect">
            <a:avLst/>
          </a:prstGeom>
        </p:spPr>
      </p:pic>
      <p:sp>
        <p:nvSpPr>
          <p:cNvPr id="10" name="TextBox 9"/>
          <p:cNvSpPr txBox="1"/>
          <p:nvPr/>
        </p:nvSpPr>
        <p:spPr>
          <a:xfrm>
            <a:off x="6430147" y="4503206"/>
            <a:ext cx="2212590" cy="400110"/>
          </a:xfrm>
          <a:prstGeom prst="rect">
            <a:avLst/>
          </a:prstGeom>
          <a:noFill/>
        </p:spPr>
        <p:txBody>
          <a:bodyPr wrap="none" rtlCol="0">
            <a:spAutoFit/>
          </a:bodyPr>
          <a:lstStyle/>
          <a:p>
            <a:r>
              <a:rPr lang="en-US" sz="2000"/>
              <a:t>: ensemble average</a:t>
            </a:r>
          </a:p>
        </p:txBody>
      </p:sp>
      <p:pic>
        <p:nvPicPr>
          <p:cNvPr id="11" name="Picture 10"/>
          <p:cNvPicPr>
            <a:picLocks noChangeAspect="1"/>
          </p:cNvPicPr>
          <p:nvPr/>
        </p:nvPicPr>
        <p:blipFill rotWithShape="1">
          <a:blip r:embed="rId2"/>
          <a:srcRect r="84186"/>
          <a:stretch/>
        </p:blipFill>
        <p:spPr>
          <a:xfrm>
            <a:off x="5870728" y="4239940"/>
            <a:ext cx="690800" cy="1062582"/>
          </a:xfrm>
          <a:prstGeom prst="rect">
            <a:avLst/>
          </a:prstGeom>
        </p:spPr>
      </p:pic>
      <p:sp>
        <p:nvSpPr>
          <p:cNvPr id="12" name="TextBox 11"/>
          <p:cNvSpPr txBox="1"/>
          <p:nvPr/>
        </p:nvSpPr>
        <p:spPr>
          <a:xfrm>
            <a:off x="666219" y="1620517"/>
            <a:ext cx="1359454" cy="369332"/>
          </a:xfrm>
          <a:prstGeom prst="rect">
            <a:avLst/>
          </a:prstGeom>
          <a:noFill/>
        </p:spPr>
        <p:txBody>
          <a:bodyPr wrap="none" rtlCol="0">
            <a:spAutoFit/>
          </a:bodyPr>
          <a:lstStyle/>
          <a:p>
            <a:r>
              <a:rPr lang="en-US"/>
              <a:t>Free energy:</a:t>
            </a:r>
          </a:p>
        </p:txBody>
      </p:sp>
      <p:sp>
        <p:nvSpPr>
          <p:cNvPr id="13" name="TextBox 12"/>
          <p:cNvSpPr txBox="1"/>
          <p:nvPr/>
        </p:nvSpPr>
        <p:spPr>
          <a:xfrm>
            <a:off x="146134" y="2275700"/>
            <a:ext cx="1891338" cy="369332"/>
          </a:xfrm>
          <a:prstGeom prst="rect">
            <a:avLst/>
          </a:prstGeom>
          <a:noFill/>
        </p:spPr>
        <p:txBody>
          <a:bodyPr wrap="none" rtlCol="0">
            <a:spAutoFit/>
          </a:bodyPr>
          <a:lstStyle/>
          <a:p>
            <a:r>
              <a:rPr lang="en-US"/>
              <a:t>Partition function:</a:t>
            </a:r>
          </a:p>
        </p:txBody>
      </p:sp>
    </p:spTree>
    <p:extLst>
      <p:ext uri="{BB962C8B-B14F-4D97-AF65-F5344CB8AC3E}">
        <p14:creationId xmlns:p14="http://schemas.microsoft.com/office/powerpoint/2010/main" val="2799035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Thermodynamic Integration</a:t>
            </a:r>
          </a:p>
        </p:txBody>
      </p:sp>
      <p:pic>
        <p:nvPicPr>
          <p:cNvPr id="4" name="Picture 3"/>
          <p:cNvPicPr>
            <a:picLocks noChangeAspect="1"/>
          </p:cNvPicPr>
          <p:nvPr/>
        </p:nvPicPr>
        <p:blipFill>
          <a:blip r:embed="rId2"/>
          <a:stretch>
            <a:fillRect/>
          </a:stretch>
        </p:blipFill>
        <p:spPr>
          <a:xfrm>
            <a:off x="3003583" y="2630081"/>
            <a:ext cx="4495788" cy="933088"/>
          </a:xfrm>
          <a:prstGeom prst="rect">
            <a:avLst/>
          </a:prstGeom>
        </p:spPr>
      </p:pic>
      <p:pic>
        <p:nvPicPr>
          <p:cNvPr id="6" name="Picture 5"/>
          <p:cNvPicPr>
            <a:picLocks noChangeAspect="1"/>
          </p:cNvPicPr>
          <p:nvPr/>
        </p:nvPicPr>
        <p:blipFill rotWithShape="1">
          <a:blip r:embed="rId3"/>
          <a:srcRect r="32878"/>
          <a:stretch/>
        </p:blipFill>
        <p:spPr>
          <a:xfrm>
            <a:off x="2567826" y="1680080"/>
            <a:ext cx="3680239" cy="950001"/>
          </a:xfrm>
          <a:prstGeom prst="rect">
            <a:avLst/>
          </a:prstGeom>
        </p:spPr>
      </p:pic>
      <p:pic>
        <p:nvPicPr>
          <p:cNvPr id="8" name="Picture 7"/>
          <p:cNvPicPr>
            <a:picLocks noChangeAspect="1"/>
          </p:cNvPicPr>
          <p:nvPr/>
        </p:nvPicPr>
        <p:blipFill rotWithShape="1">
          <a:blip r:embed="rId4"/>
          <a:srcRect t="57857"/>
          <a:stretch/>
        </p:blipFill>
        <p:spPr>
          <a:xfrm>
            <a:off x="457200" y="4296295"/>
            <a:ext cx="8182074" cy="988633"/>
          </a:xfrm>
          <a:prstGeom prst="rect">
            <a:avLst/>
          </a:prstGeom>
          <a:ln>
            <a:solidFill>
              <a:srgbClr val="4F81BD"/>
            </a:solidFill>
          </a:ln>
        </p:spPr>
      </p:pic>
      <p:sp>
        <p:nvSpPr>
          <p:cNvPr id="10" name="TextBox 9"/>
          <p:cNvSpPr txBox="1"/>
          <p:nvPr/>
        </p:nvSpPr>
        <p:spPr>
          <a:xfrm>
            <a:off x="378083" y="2743396"/>
            <a:ext cx="2773675" cy="646331"/>
          </a:xfrm>
          <a:prstGeom prst="rect">
            <a:avLst/>
          </a:prstGeom>
          <a:noFill/>
        </p:spPr>
        <p:txBody>
          <a:bodyPr wrap="square" rtlCol="0">
            <a:spAutoFit/>
          </a:bodyPr>
          <a:lstStyle/>
          <a:p>
            <a:r>
              <a:rPr lang="en-US"/>
              <a:t>From the partition function and ensemble average:</a:t>
            </a:r>
          </a:p>
        </p:txBody>
      </p:sp>
      <p:sp>
        <p:nvSpPr>
          <p:cNvPr id="11" name="TextBox 10"/>
          <p:cNvSpPr txBox="1"/>
          <p:nvPr/>
        </p:nvSpPr>
        <p:spPr>
          <a:xfrm>
            <a:off x="378083" y="1515261"/>
            <a:ext cx="2773675" cy="369332"/>
          </a:xfrm>
          <a:prstGeom prst="rect">
            <a:avLst/>
          </a:prstGeom>
          <a:noFill/>
        </p:spPr>
        <p:txBody>
          <a:bodyPr wrap="square" rtlCol="0">
            <a:spAutoFit/>
          </a:bodyPr>
          <a:lstStyle/>
          <a:p>
            <a:r>
              <a:rPr lang="en-US"/>
              <a:t>From free energy:</a:t>
            </a:r>
          </a:p>
        </p:txBody>
      </p:sp>
    </p:spTree>
    <p:extLst>
      <p:ext uri="{BB962C8B-B14F-4D97-AF65-F5344CB8AC3E}">
        <p14:creationId xmlns:p14="http://schemas.microsoft.com/office/powerpoint/2010/main" val="11588683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808" y="274638"/>
            <a:ext cx="8229600" cy="1143000"/>
          </a:xfrm>
        </p:spPr>
        <p:txBody>
          <a:bodyPr/>
          <a:lstStyle/>
          <a:p>
            <a:r>
              <a:rPr lang="en-US"/>
              <a:t>Thermodynamic Integration</a:t>
            </a:r>
          </a:p>
        </p:txBody>
      </p:sp>
      <p:sp>
        <p:nvSpPr>
          <p:cNvPr id="10" name="TextBox 9"/>
          <p:cNvSpPr txBox="1"/>
          <p:nvPr/>
        </p:nvSpPr>
        <p:spPr>
          <a:xfrm>
            <a:off x="398808" y="2598030"/>
            <a:ext cx="2773675" cy="646331"/>
          </a:xfrm>
          <a:prstGeom prst="rect">
            <a:avLst/>
          </a:prstGeom>
          <a:noFill/>
        </p:spPr>
        <p:txBody>
          <a:bodyPr wrap="square" rtlCol="0">
            <a:spAutoFit/>
          </a:bodyPr>
          <a:lstStyle/>
          <a:p>
            <a:r>
              <a:rPr lang="en-US"/>
              <a:t>From the partition function and ensemble average:</a:t>
            </a:r>
          </a:p>
        </p:txBody>
      </p:sp>
      <p:sp>
        <p:nvSpPr>
          <p:cNvPr id="11" name="TextBox 10"/>
          <p:cNvSpPr txBox="1"/>
          <p:nvPr/>
        </p:nvSpPr>
        <p:spPr>
          <a:xfrm>
            <a:off x="398808" y="1617870"/>
            <a:ext cx="2773675" cy="369332"/>
          </a:xfrm>
          <a:prstGeom prst="rect">
            <a:avLst/>
          </a:prstGeom>
          <a:noFill/>
        </p:spPr>
        <p:txBody>
          <a:bodyPr wrap="square" rtlCol="0">
            <a:spAutoFit/>
          </a:bodyPr>
          <a:lstStyle/>
          <a:p>
            <a:r>
              <a:rPr lang="en-US"/>
              <a:t>From free energy:</a:t>
            </a:r>
          </a:p>
        </p:txBody>
      </p:sp>
      <p:pic>
        <p:nvPicPr>
          <p:cNvPr id="3" name="Picture 2"/>
          <p:cNvPicPr>
            <a:picLocks noChangeAspect="1"/>
          </p:cNvPicPr>
          <p:nvPr/>
        </p:nvPicPr>
        <p:blipFill>
          <a:blip r:embed="rId2"/>
          <a:stretch>
            <a:fillRect/>
          </a:stretch>
        </p:blipFill>
        <p:spPr>
          <a:xfrm>
            <a:off x="378083" y="4295343"/>
            <a:ext cx="8088922" cy="980475"/>
          </a:xfrm>
          <a:prstGeom prst="rect">
            <a:avLst/>
          </a:prstGeom>
          <a:ln>
            <a:solidFill>
              <a:srgbClr val="4F81BD"/>
            </a:solidFill>
          </a:ln>
        </p:spPr>
      </p:pic>
      <p:pic>
        <p:nvPicPr>
          <p:cNvPr id="5" name="Picture 4"/>
          <p:cNvPicPr>
            <a:picLocks noChangeAspect="1"/>
          </p:cNvPicPr>
          <p:nvPr/>
        </p:nvPicPr>
        <p:blipFill>
          <a:blip r:embed="rId3"/>
          <a:stretch>
            <a:fillRect/>
          </a:stretch>
        </p:blipFill>
        <p:spPr>
          <a:xfrm>
            <a:off x="3172483" y="2495836"/>
            <a:ext cx="4783664" cy="847392"/>
          </a:xfrm>
          <a:prstGeom prst="rect">
            <a:avLst/>
          </a:prstGeom>
        </p:spPr>
      </p:pic>
      <p:pic>
        <p:nvPicPr>
          <p:cNvPr id="7" name="Picture 6"/>
          <p:cNvPicPr>
            <a:picLocks noChangeAspect="1"/>
          </p:cNvPicPr>
          <p:nvPr/>
        </p:nvPicPr>
        <p:blipFill rotWithShape="1">
          <a:blip r:embed="rId4"/>
          <a:srcRect r="31828"/>
          <a:stretch/>
        </p:blipFill>
        <p:spPr>
          <a:xfrm>
            <a:off x="2366481" y="1545617"/>
            <a:ext cx="3785523" cy="789632"/>
          </a:xfrm>
          <a:prstGeom prst="rect">
            <a:avLst/>
          </a:prstGeom>
        </p:spPr>
      </p:pic>
    </p:spTree>
    <p:extLst>
      <p:ext uri="{BB962C8B-B14F-4D97-AF65-F5344CB8AC3E}">
        <p14:creationId xmlns:p14="http://schemas.microsoft.com/office/powerpoint/2010/main" val="12378162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 states</a:t>
            </a:r>
          </a:p>
        </p:txBody>
      </p:sp>
      <p:sp>
        <p:nvSpPr>
          <p:cNvPr id="3" name="Content Placeholder 2"/>
          <p:cNvSpPr>
            <a:spLocks noGrp="1"/>
          </p:cNvSpPr>
          <p:nvPr>
            <p:ph idx="1"/>
          </p:nvPr>
        </p:nvSpPr>
        <p:spPr/>
        <p:txBody>
          <a:bodyPr/>
          <a:lstStyle/>
          <a:p>
            <a:r>
              <a:rPr lang="en-US"/>
              <a:t>Low temperature expansion</a:t>
            </a:r>
          </a:p>
          <a:p>
            <a:pPr lvl="1"/>
            <a:r>
              <a:rPr lang="en-US"/>
              <a:t>At low T, only the lowest energy configurations (ground state, and most stable perturbations) will contribute to the partition function. Evaluate partition function explicitly by enumerating 1, 2, ... occupant perturbations.  CASM implements the approximation with only 1 occupant perturbations.</a:t>
            </a:r>
          </a:p>
        </p:txBody>
      </p:sp>
      <p:pic>
        <p:nvPicPr>
          <p:cNvPr id="4" name="Picture 3"/>
          <p:cNvPicPr>
            <a:picLocks noChangeAspect="1"/>
          </p:cNvPicPr>
          <p:nvPr/>
        </p:nvPicPr>
        <p:blipFill rotWithShape="1">
          <a:blip r:embed="rId2"/>
          <a:srcRect r="19306" b="46226"/>
          <a:stretch/>
        </p:blipFill>
        <p:spPr>
          <a:xfrm>
            <a:off x="1835742" y="5178896"/>
            <a:ext cx="5430420" cy="1124143"/>
          </a:xfrm>
          <a:prstGeom prst="rect">
            <a:avLst/>
          </a:prstGeom>
        </p:spPr>
      </p:pic>
    </p:spTree>
    <p:extLst>
      <p:ext uri="{BB962C8B-B14F-4D97-AF65-F5344CB8AC3E}">
        <p14:creationId xmlns:p14="http://schemas.microsoft.com/office/powerpoint/2010/main" val="423122488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 states</a:t>
            </a:r>
          </a:p>
        </p:txBody>
      </p:sp>
      <p:sp>
        <p:nvSpPr>
          <p:cNvPr id="3" name="Content Placeholder 2"/>
          <p:cNvSpPr>
            <a:spLocks noGrp="1"/>
          </p:cNvSpPr>
          <p:nvPr>
            <p:ph idx="1"/>
          </p:nvPr>
        </p:nvSpPr>
        <p:spPr>
          <a:xfrm>
            <a:off x="457200" y="1600200"/>
            <a:ext cx="8229600" cy="648085"/>
          </a:xfrm>
        </p:spPr>
        <p:txBody>
          <a:bodyPr/>
          <a:lstStyle/>
          <a:p>
            <a:r>
              <a:rPr lang="en-US"/>
              <a:t>Dilute concentration:</a:t>
            </a:r>
          </a:p>
          <a:p>
            <a:pPr marL="0" indent="0">
              <a:buNone/>
            </a:pPr>
            <a:endParaRPr lang="en-US"/>
          </a:p>
        </p:txBody>
      </p:sp>
      <p:pic>
        <p:nvPicPr>
          <p:cNvPr id="6" name="Picture 5"/>
          <p:cNvPicPr>
            <a:picLocks noChangeAspect="1"/>
          </p:cNvPicPr>
          <p:nvPr/>
        </p:nvPicPr>
        <p:blipFill>
          <a:blip r:embed="rId2"/>
          <a:stretch>
            <a:fillRect/>
          </a:stretch>
        </p:blipFill>
        <p:spPr>
          <a:xfrm>
            <a:off x="2165551" y="2446937"/>
            <a:ext cx="3924300" cy="520700"/>
          </a:xfrm>
          <a:prstGeom prst="rect">
            <a:avLst/>
          </a:prstGeom>
        </p:spPr>
      </p:pic>
      <p:pic>
        <p:nvPicPr>
          <p:cNvPr id="4" name="Picture 3"/>
          <p:cNvPicPr>
            <a:picLocks noChangeAspect="1"/>
          </p:cNvPicPr>
          <p:nvPr/>
        </p:nvPicPr>
        <p:blipFill>
          <a:blip r:embed="rId3"/>
          <a:stretch>
            <a:fillRect/>
          </a:stretch>
        </p:blipFill>
        <p:spPr>
          <a:xfrm>
            <a:off x="939800" y="3392310"/>
            <a:ext cx="7645400" cy="849489"/>
          </a:xfrm>
          <a:prstGeom prst="rect">
            <a:avLst/>
          </a:prstGeom>
        </p:spPr>
      </p:pic>
    </p:spTree>
    <p:extLst>
      <p:ext uri="{BB962C8B-B14F-4D97-AF65-F5344CB8AC3E}">
        <p14:creationId xmlns:p14="http://schemas.microsoft.com/office/powerpoint/2010/main" val="42244331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a:xfrm>
            <a:off x="685800" y="228600"/>
            <a:ext cx="7772400" cy="533400"/>
          </a:xfrm>
        </p:spPr>
        <p:txBody>
          <a:bodyPr/>
          <a:lstStyle/>
          <a:p>
            <a:r>
              <a:rPr lang="en-US">
                <a:latin typeface="Arial" charset="0"/>
                <a:ea typeface="ＭＳ Ｐゴシック" charset="0"/>
                <a:cs typeface="ＭＳ Ｐゴシック" charset="0"/>
              </a:rPr>
              <a:t>Importance sampling</a:t>
            </a:r>
          </a:p>
        </p:txBody>
      </p:sp>
      <p:sp>
        <p:nvSpPr>
          <p:cNvPr id="82946" name="TextBox 3"/>
          <p:cNvSpPr txBox="1">
            <a:spLocks noChangeArrowheads="1"/>
          </p:cNvSpPr>
          <p:nvPr/>
        </p:nvSpPr>
        <p:spPr bwMode="auto">
          <a:xfrm>
            <a:off x="379413" y="1219200"/>
            <a:ext cx="80422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a:solidFill>
                  <a:srgbClr val="800000"/>
                </a:solidFill>
              </a:rPr>
              <a:t>To numerically average thermodynamic quantities, </a:t>
            </a:r>
          </a:p>
          <a:p>
            <a:pPr algn="ctr"/>
            <a:r>
              <a:rPr lang="en-US">
                <a:solidFill>
                  <a:srgbClr val="800000"/>
                </a:solidFill>
              </a:rPr>
              <a:t>you don</a:t>
            </a:r>
            <a:r>
              <a:rPr lang="en-US">
                <a:solidFill>
                  <a:srgbClr val="800000"/>
                </a:solidFill>
              </a:rPr>
              <a:t>'</a:t>
            </a:r>
            <a:r>
              <a:rPr lang="en-US" altLang="ja-JP">
                <a:solidFill>
                  <a:srgbClr val="800000"/>
                </a:solidFill>
              </a:rPr>
              <a:t>t want to randomly sample       from the </a:t>
            </a:r>
            <a:r>
              <a:rPr lang="en-US" altLang="ja-JP" i="1">
                <a:solidFill>
                  <a:srgbClr val="800000"/>
                </a:solidFill>
              </a:rPr>
              <a:t>2</a:t>
            </a:r>
            <a:r>
              <a:rPr lang="en-US" altLang="ja-JP" i="1" baseline="30000">
                <a:solidFill>
                  <a:srgbClr val="800000"/>
                </a:solidFill>
              </a:rPr>
              <a:t>N</a:t>
            </a:r>
            <a:r>
              <a:rPr lang="en-US" altLang="ja-JP">
                <a:solidFill>
                  <a:srgbClr val="800000"/>
                </a:solidFill>
              </a:rPr>
              <a:t> possibilities</a:t>
            </a:r>
            <a:endParaRPr lang="en-US">
              <a:solidFill>
                <a:srgbClr val="800000"/>
              </a:solidFill>
            </a:endParaRPr>
          </a:p>
        </p:txBody>
      </p:sp>
      <p:graphicFrame>
        <p:nvGraphicFramePr>
          <p:cNvPr id="82947" name="Object 2"/>
          <p:cNvGraphicFramePr>
            <a:graphicFrameLocks noChangeAspect="1"/>
          </p:cNvGraphicFramePr>
          <p:nvPr/>
        </p:nvGraphicFramePr>
        <p:xfrm>
          <a:off x="4953000" y="1676400"/>
          <a:ext cx="279400" cy="306388"/>
        </p:xfrm>
        <a:graphic>
          <a:graphicData uri="http://schemas.openxmlformats.org/presentationml/2006/ole">
            <mc:AlternateContent xmlns:mc="http://schemas.openxmlformats.org/markup-compatibility/2006">
              <mc:Choice xmlns:v="urn:schemas-microsoft-com:vml" Requires="v">
                <p:oleObj spid="_x0000_s19584" name="Equation" r:id="rId3" imgW="127000" imgH="139700" progId="Equation.3">
                  <p:embed/>
                </p:oleObj>
              </mc:Choice>
              <mc:Fallback>
                <p:oleObj name="Equation" r:id="rId3" imgW="1270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76400"/>
                        <a:ext cx="2794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2948" name="TextBox 5"/>
          <p:cNvSpPr txBox="1">
            <a:spLocks noChangeArrowheads="1"/>
          </p:cNvSpPr>
          <p:nvPr/>
        </p:nvSpPr>
        <p:spPr bwMode="auto">
          <a:xfrm>
            <a:off x="1981200" y="3200400"/>
            <a:ext cx="53895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a:solidFill>
                  <a:srgbClr val="008000"/>
                </a:solidFill>
              </a:rPr>
              <a:t>Instead you want to sample configurations </a:t>
            </a:r>
          </a:p>
          <a:p>
            <a:pPr algn="ctr"/>
            <a:r>
              <a:rPr lang="en-US">
                <a:solidFill>
                  <a:srgbClr val="008000"/>
                </a:solidFill>
              </a:rPr>
              <a:t>with their probability of occurrence </a:t>
            </a:r>
          </a:p>
        </p:txBody>
      </p:sp>
      <p:graphicFrame>
        <p:nvGraphicFramePr>
          <p:cNvPr id="82949" name="Object 3"/>
          <p:cNvGraphicFramePr>
            <a:graphicFrameLocks noChangeAspect="1"/>
          </p:cNvGraphicFramePr>
          <p:nvPr/>
        </p:nvGraphicFramePr>
        <p:xfrm>
          <a:off x="7315200" y="3276600"/>
          <a:ext cx="279400" cy="306388"/>
        </p:xfrm>
        <a:graphic>
          <a:graphicData uri="http://schemas.openxmlformats.org/presentationml/2006/ole">
            <mc:AlternateContent xmlns:mc="http://schemas.openxmlformats.org/markup-compatibility/2006">
              <mc:Choice xmlns:v="urn:schemas-microsoft-com:vml" Requires="v">
                <p:oleObj spid="_x0000_s19585" name="Equation" r:id="rId5" imgW="127000" imgH="139700" progId="Equation.3">
                  <p:embed/>
                </p:oleObj>
              </mc:Choice>
              <mc:Fallback>
                <p:oleObj name="Equation" r:id="rId5" imgW="127000" imgH="1397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3276600"/>
                        <a:ext cx="2794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2950" name="Object 4"/>
          <p:cNvGraphicFramePr>
            <a:graphicFrameLocks noChangeAspect="1"/>
          </p:cNvGraphicFramePr>
          <p:nvPr>
            <p:extLst>
              <p:ext uri="{D42A27DB-BD31-4B8C-83A1-F6EECF244321}">
                <p14:modId xmlns:p14="http://schemas.microsoft.com/office/powerpoint/2010/main" val="2405254977"/>
              </p:ext>
            </p:extLst>
          </p:nvPr>
        </p:nvGraphicFramePr>
        <p:xfrm>
          <a:off x="487363" y="4397375"/>
          <a:ext cx="3489325" cy="874713"/>
        </p:xfrm>
        <a:graphic>
          <a:graphicData uri="http://schemas.openxmlformats.org/presentationml/2006/ole">
            <mc:AlternateContent xmlns:mc="http://schemas.openxmlformats.org/markup-compatibility/2006">
              <mc:Choice xmlns:v="urn:schemas-microsoft-com:vml" Requires="v">
                <p:oleObj spid="_x0000_s19586" name="Equation" r:id="rId6" imgW="1930400" imgH="482600" progId="Equation.3">
                  <p:embed/>
                </p:oleObj>
              </mc:Choice>
              <mc:Fallback>
                <p:oleObj name="Equation" r:id="rId6" imgW="1930400" imgH="482600" progId="Equation.3">
                  <p:embed/>
                  <p:pic>
                    <p:nvPicPr>
                      <p:cNvPr id="0" name=""/>
                      <p:cNvPicPr>
                        <a:picLocks noChangeAspect="1" noChangeArrowheads="1"/>
                      </p:cNvPicPr>
                      <p:nvPr/>
                    </p:nvPicPr>
                    <p:blipFill>
                      <a:blip r:embed="rId7"/>
                      <a:srcRect/>
                      <a:stretch>
                        <a:fillRect/>
                      </a:stretch>
                    </p:blipFill>
                    <p:spPr bwMode="auto">
                      <a:xfrm>
                        <a:off x="487363" y="4397375"/>
                        <a:ext cx="3489325"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82951" name="Object 5"/>
          <p:cNvGraphicFramePr>
            <a:graphicFrameLocks noChangeAspect="1"/>
          </p:cNvGraphicFramePr>
          <p:nvPr>
            <p:extLst>
              <p:ext uri="{D42A27DB-BD31-4B8C-83A1-F6EECF244321}">
                <p14:modId xmlns:p14="http://schemas.microsoft.com/office/powerpoint/2010/main" val="2446152706"/>
              </p:ext>
            </p:extLst>
          </p:nvPr>
        </p:nvGraphicFramePr>
        <p:xfrm>
          <a:off x="5356225" y="4419600"/>
          <a:ext cx="3148013" cy="873125"/>
        </p:xfrm>
        <a:graphic>
          <a:graphicData uri="http://schemas.openxmlformats.org/presentationml/2006/ole">
            <mc:AlternateContent xmlns:mc="http://schemas.openxmlformats.org/markup-compatibility/2006">
              <mc:Choice xmlns:v="urn:schemas-microsoft-com:vml" Requires="v">
                <p:oleObj spid="_x0000_s19587" name="Equation" r:id="rId8" imgW="1739900" imgH="482600" progId="Equation.3">
                  <p:embed/>
                </p:oleObj>
              </mc:Choice>
              <mc:Fallback>
                <p:oleObj name="Equation" r:id="rId8" imgW="1739900" imgH="482600" progId="Equation.3">
                  <p:embed/>
                  <p:pic>
                    <p:nvPicPr>
                      <p:cNvPr id="0" name=""/>
                      <p:cNvPicPr>
                        <a:picLocks noChangeAspect="1" noChangeArrowheads="1"/>
                      </p:cNvPicPr>
                      <p:nvPr/>
                    </p:nvPicPr>
                    <p:blipFill>
                      <a:blip r:embed="rId9"/>
                      <a:srcRect/>
                      <a:stretch>
                        <a:fillRect/>
                      </a:stretch>
                    </p:blipFill>
                    <p:spPr bwMode="auto">
                      <a:xfrm>
                        <a:off x="5356225" y="4419600"/>
                        <a:ext cx="3148013" cy="87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84272551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a:xfrm>
            <a:off x="685800" y="0"/>
            <a:ext cx="7772400" cy="838200"/>
          </a:xfrm>
        </p:spPr>
        <p:txBody>
          <a:bodyPr/>
          <a:lstStyle/>
          <a:p>
            <a:r>
              <a:rPr lang="en-US">
                <a:latin typeface="Arial" charset="0"/>
                <a:ea typeface="ＭＳ Ｐゴシック" charset="0"/>
                <a:cs typeface="ＭＳ Ｐゴシック" charset="0"/>
              </a:rPr>
              <a:t>Monte Carlo Algorithm</a:t>
            </a:r>
          </a:p>
        </p:txBody>
      </p:sp>
      <p:sp>
        <p:nvSpPr>
          <p:cNvPr id="83970" name="Text Box 3"/>
          <p:cNvSpPr txBox="1">
            <a:spLocks noChangeArrowheads="1"/>
          </p:cNvSpPr>
          <p:nvPr/>
        </p:nvSpPr>
        <p:spPr bwMode="auto">
          <a:xfrm>
            <a:off x="381000" y="2997200"/>
            <a:ext cx="8305800" cy="3530600"/>
          </a:xfrm>
          <a:prstGeom prst="rect">
            <a:avLst/>
          </a:prstGeom>
          <a:solidFill>
            <a:srgbClr val="FFCC99">
              <a:alpha val="50195"/>
            </a:srgbClr>
          </a:solidFill>
          <a:ln w="28575">
            <a:solidFill>
              <a:srgbClr val="008000"/>
            </a:solidFill>
            <a:miter lim="800000"/>
            <a:headEnd/>
            <a:tailEnd/>
          </a:ln>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a:solidFill>
                  <a:schemeClr val="accent2"/>
                </a:solidFill>
              </a:rPr>
              <a:t>A Monte Carlo Algorithm</a:t>
            </a:r>
          </a:p>
          <a:p>
            <a:endParaRPr lang="en-US" sz="1800"/>
          </a:p>
          <a:p>
            <a:pPr lvl="2">
              <a:lnSpc>
                <a:spcPct val="120000"/>
              </a:lnSpc>
            </a:pPr>
            <a:r>
              <a:rPr lang="en-US" sz="1800"/>
              <a:t>1.  Start with some configuration</a:t>
            </a:r>
          </a:p>
          <a:p>
            <a:pPr lvl="2">
              <a:lnSpc>
                <a:spcPct val="120000"/>
              </a:lnSpc>
            </a:pPr>
            <a:r>
              <a:rPr lang="en-US" sz="1800"/>
              <a:t>2.  Choose perturbation of the system</a:t>
            </a:r>
          </a:p>
          <a:p>
            <a:pPr lvl="2">
              <a:lnSpc>
                <a:spcPct val="120000"/>
              </a:lnSpc>
            </a:pPr>
            <a:r>
              <a:rPr lang="en-US" sz="1800"/>
              <a:t>3.  Compute energy for that perturbation</a:t>
            </a:r>
          </a:p>
          <a:p>
            <a:pPr lvl="2">
              <a:lnSpc>
                <a:spcPct val="120000"/>
              </a:lnSpc>
            </a:pPr>
            <a:endParaRPr lang="en-US" sz="1800"/>
          </a:p>
          <a:p>
            <a:pPr lvl="2">
              <a:lnSpc>
                <a:spcPct val="120000"/>
              </a:lnSpc>
            </a:pPr>
            <a:r>
              <a:rPr lang="en-US" sz="1800"/>
              <a:t>4.	If </a:t>
            </a:r>
            <a:r>
              <a:rPr lang="en-US" sz="1800">
                <a:sym typeface="Symbol" charset="0"/>
              </a:rPr>
              <a:t></a:t>
            </a:r>
            <a:r>
              <a:rPr lang="en-US" sz="1800"/>
              <a:t>accept perturbation</a:t>
            </a:r>
            <a:endParaRPr lang="en-US" sz="1800" i="1"/>
          </a:p>
          <a:p>
            <a:pPr lvl="2">
              <a:lnSpc>
                <a:spcPct val="120000"/>
              </a:lnSpc>
            </a:pPr>
            <a:r>
              <a:rPr lang="en-US" sz="1800"/>
              <a:t>	If </a:t>
            </a:r>
            <a:r>
              <a:rPr lang="en-US" sz="1800">
                <a:sym typeface="Symbol" charset="0"/>
              </a:rPr>
              <a:t></a:t>
            </a:r>
            <a:r>
              <a:rPr lang="en-US" sz="1800"/>
              <a:t>accept perturbation if  	                   a random number</a:t>
            </a:r>
            <a:endParaRPr lang="en-US" sz="1800" i="1" u="sng"/>
          </a:p>
          <a:p>
            <a:pPr>
              <a:lnSpc>
                <a:spcPct val="120000"/>
              </a:lnSpc>
            </a:pPr>
            <a:r>
              <a:rPr lang="en-US" sz="1800"/>
              <a:t>	5.  Choose next perturbation</a:t>
            </a:r>
          </a:p>
          <a:p>
            <a:pPr lvl="2"/>
            <a:endParaRPr lang="en-US" sz="1800"/>
          </a:p>
          <a:p>
            <a:r>
              <a:rPr lang="en-US" sz="1800"/>
              <a:t>Property will be average over these states</a:t>
            </a:r>
            <a:endParaRPr lang="en-US">
              <a:latin typeface="Palatino" charset="0"/>
            </a:endParaRPr>
          </a:p>
        </p:txBody>
      </p:sp>
      <p:sp>
        <p:nvSpPr>
          <p:cNvPr id="83971" name="Freeform 5"/>
          <p:cNvSpPr>
            <a:spLocks/>
          </p:cNvSpPr>
          <p:nvPr/>
        </p:nvSpPr>
        <p:spPr bwMode="auto">
          <a:xfrm>
            <a:off x="685800" y="914400"/>
            <a:ext cx="2259013" cy="1946275"/>
          </a:xfrm>
          <a:custGeom>
            <a:avLst/>
            <a:gdLst>
              <a:gd name="T0" fmla="*/ 2147483647 w 1728"/>
              <a:gd name="T1" fmla="*/ 2147483647 h 1319"/>
              <a:gd name="T2" fmla="*/ 2147483647 w 1728"/>
              <a:gd name="T3" fmla="*/ 2147483647 h 1319"/>
              <a:gd name="T4" fmla="*/ 2147483647 w 1728"/>
              <a:gd name="T5" fmla="*/ 2147483647 h 1319"/>
              <a:gd name="T6" fmla="*/ 2147483647 w 1728"/>
              <a:gd name="T7" fmla="*/ 2147483647 h 1319"/>
              <a:gd name="T8" fmla="*/ 2147483647 w 1728"/>
              <a:gd name="T9" fmla="*/ 2147483647 h 1319"/>
              <a:gd name="T10" fmla="*/ 2147483647 w 1728"/>
              <a:gd name="T11" fmla="*/ 2147483647 h 1319"/>
              <a:gd name="T12" fmla="*/ 2147483647 w 1728"/>
              <a:gd name="T13" fmla="*/ 2147483647 h 1319"/>
              <a:gd name="T14" fmla="*/ 2147483647 w 1728"/>
              <a:gd name="T15" fmla="*/ 2147483647 h 1319"/>
              <a:gd name="T16" fmla="*/ 2147483647 w 1728"/>
              <a:gd name="T17" fmla="*/ 2147483647 h 1319"/>
              <a:gd name="T18" fmla="*/ 2147483647 w 1728"/>
              <a:gd name="T19" fmla="*/ 2147483647 h 1319"/>
              <a:gd name="T20" fmla="*/ 2147483647 w 1728"/>
              <a:gd name="T21" fmla="*/ 2147483647 h 1319"/>
              <a:gd name="T22" fmla="*/ 2147483647 w 1728"/>
              <a:gd name="T23" fmla="*/ 2147483647 h 1319"/>
              <a:gd name="T24" fmla="*/ 2147483647 w 1728"/>
              <a:gd name="T25" fmla="*/ 2147483647 h 1319"/>
              <a:gd name="T26" fmla="*/ 2147483647 w 1728"/>
              <a:gd name="T27" fmla="*/ 2147483647 h 1319"/>
              <a:gd name="T28" fmla="*/ 2147483647 w 1728"/>
              <a:gd name="T29" fmla="*/ 2147483647 h 1319"/>
              <a:gd name="T30" fmla="*/ 2147483647 w 1728"/>
              <a:gd name="T31" fmla="*/ 2147483647 h 1319"/>
              <a:gd name="T32" fmla="*/ 2147483647 w 1728"/>
              <a:gd name="T33" fmla="*/ 2147483647 h 1319"/>
              <a:gd name="T34" fmla="*/ 2147483647 w 1728"/>
              <a:gd name="T35" fmla="*/ 2147483647 h 1319"/>
              <a:gd name="T36" fmla="*/ 2147483647 w 1728"/>
              <a:gd name="T37" fmla="*/ 2147483647 h 1319"/>
              <a:gd name="T38" fmla="*/ 2147483647 w 1728"/>
              <a:gd name="T39" fmla="*/ 2147483647 h 1319"/>
              <a:gd name="T40" fmla="*/ 2147483647 w 1728"/>
              <a:gd name="T41" fmla="*/ 0 h 1319"/>
              <a:gd name="T42" fmla="*/ 2147483647 w 1728"/>
              <a:gd name="T43" fmla="*/ 2147483647 h 1319"/>
              <a:gd name="T44" fmla="*/ 2147483647 w 1728"/>
              <a:gd name="T45" fmla="*/ 2147483647 h 1319"/>
              <a:gd name="T46" fmla="*/ 2147483647 w 1728"/>
              <a:gd name="T47" fmla="*/ 2147483647 h 1319"/>
              <a:gd name="T48" fmla="*/ 2147483647 w 1728"/>
              <a:gd name="T49" fmla="*/ 2147483647 h 1319"/>
              <a:gd name="T50" fmla="*/ 2147483647 w 1728"/>
              <a:gd name="T51" fmla="*/ 2147483647 h 13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28"/>
              <a:gd name="T79" fmla="*/ 0 h 1319"/>
              <a:gd name="T80" fmla="*/ 1728 w 1728"/>
              <a:gd name="T81" fmla="*/ 1319 h 13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28" h="1319">
                <a:moveTo>
                  <a:pt x="537" y="51"/>
                </a:moveTo>
                <a:cubicBezTo>
                  <a:pt x="503" y="59"/>
                  <a:pt x="466" y="61"/>
                  <a:pt x="435" y="77"/>
                </a:cubicBezTo>
                <a:cubicBezTo>
                  <a:pt x="328" y="130"/>
                  <a:pt x="194" y="264"/>
                  <a:pt x="128" y="366"/>
                </a:cubicBezTo>
                <a:cubicBezTo>
                  <a:pt x="98" y="461"/>
                  <a:pt x="70" y="557"/>
                  <a:pt x="43" y="655"/>
                </a:cubicBezTo>
                <a:cubicBezTo>
                  <a:pt x="30" y="752"/>
                  <a:pt x="16" y="848"/>
                  <a:pt x="1" y="945"/>
                </a:cubicBezTo>
                <a:cubicBezTo>
                  <a:pt x="7" y="1004"/>
                  <a:pt x="0" y="1055"/>
                  <a:pt x="52" y="1089"/>
                </a:cubicBezTo>
                <a:cubicBezTo>
                  <a:pt x="72" y="1120"/>
                  <a:pt x="63" y="1116"/>
                  <a:pt x="103" y="1132"/>
                </a:cubicBezTo>
                <a:cubicBezTo>
                  <a:pt x="119" y="1138"/>
                  <a:pt x="154" y="1149"/>
                  <a:pt x="154" y="1149"/>
                </a:cubicBezTo>
                <a:cubicBezTo>
                  <a:pt x="183" y="1178"/>
                  <a:pt x="198" y="1181"/>
                  <a:pt x="239" y="1191"/>
                </a:cubicBezTo>
                <a:cubicBezTo>
                  <a:pt x="285" y="1222"/>
                  <a:pt x="240" y="1196"/>
                  <a:pt x="307" y="1217"/>
                </a:cubicBezTo>
                <a:cubicBezTo>
                  <a:pt x="428" y="1254"/>
                  <a:pt x="496" y="1273"/>
                  <a:pt x="630" y="1285"/>
                </a:cubicBezTo>
                <a:cubicBezTo>
                  <a:pt x="766" y="1313"/>
                  <a:pt x="913" y="1319"/>
                  <a:pt x="1047" y="1277"/>
                </a:cubicBezTo>
                <a:cubicBezTo>
                  <a:pt x="1147" y="1211"/>
                  <a:pt x="1256" y="1167"/>
                  <a:pt x="1345" y="1081"/>
                </a:cubicBezTo>
                <a:cubicBezTo>
                  <a:pt x="1391" y="1034"/>
                  <a:pt x="1442" y="981"/>
                  <a:pt x="1481" y="928"/>
                </a:cubicBezTo>
                <a:cubicBezTo>
                  <a:pt x="1510" y="887"/>
                  <a:pt x="1527" y="839"/>
                  <a:pt x="1558" y="800"/>
                </a:cubicBezTo>
                <a:cubicBezTo>
                  <a:pt x="1609" y="734"/>
                  <a:pt x="1655" y="642"/>
                  <a:pt x="1677" y="562"/>
                </a:cubicBezTo>
                <a:cubicBezTo>
                  <a:pt x="1697" y="485"/>
                  <a:pt x="1709" y="408"/>
                  <a:pt x="1728" y="332"/>
                </a:cubicBezTo>
                <a:cubicBezTo>
                  <a:pt x="1725" y="286"/>
                  <a:pt x="1726" y="241"/>
                  <a:pt x="1720" y="196"/>
                </a:cubicBezTo>
                <a:cubicBezTo>
                  <a:pt x="1712" y="138"/>
                  <a:pt x="1706" y="154"/>
                  <a:pt x="1677" y="119"/>
                </a:cubicBezTo>
                <a:cubicBezTo>
                  <a:pt x="1616" y="46"/>
                  <a:pt x="1588" y="55"/>
                  <a:pt x="1498" y="43"/>
                </a:cubicBezTo>
                <a:cubicBezTo>
                  <a:pt x="1451" y="26"/>
                  <a:pt x="1410" y="8"/>
                  <a:pt x="1362" y="0"/>
                </a:cubicBezTo>
                <a:cubicBezTo>
                  <a:pt x="1175" y="3"/>
                  <a:pt x="987" y="4"/>
                  <a:pt x="801" y="9"/>
                </a:cubicBezTo>
                <a:cubicBezTo>
                  <a:pt x="734" y="10"/>
                  <a:pt x="662" y="14"/>
                  <a:pt x="596" y="26"/>
                </a:cubicBezTo>
                <a:cubicBezTo>
                  <a:pt x="584" y="27"/>
                  <a:pt x="538" y="39"/>
                  <a:pt x="528" y="43"/>
                </a:cubicBezTo>
                <a:cubicBezTo>
                  <a:pt x="519" y="45"/>
                  <a:pt x="496" y="45"/>
                  <a:pt x="503" y="51"/>
                </a:cubicBezTo>
                <a:cubicBezTo>
                  <a:pt x="511" y="58"/>
                  <a:pt x="525" y="51"/>
                  <a:pt x="537" y="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3972" name="Freeform 8"/>
          <p:cNvSpPr>
            <a:spLocks/>
          </p:cNvSpPr>
          <p:nvPr/>
        </p:nvSpPr>
        <p:spPr bwMode="auto">
          <a:xfrm>
            <a:off x="3581400" y="914400"/>
            <a:ext cx="2259013" cy="1946275"/>
          </a:xfrm>
          <a:custGeom>
            <a:avLst/>
            <a:gdLst>
              <a:gd name="T0" fmla="*/ 2147483647 w 1728"/>
              <a:gd name="T1" fmla="*/ 2147483647 h 1319"/>
              <a:gd name="T2" fmla="*/ 2147483647 w 1728"/>
              <a:gd name="T3" fmla="*/ 2147483647 h 1319"/>
              <a:gd name="T4" fmla="*/ 2147483647 w 1728"/>
              <a:gd name="T5" fmla="*/ 2147483647 h 1319"/>
              <a:gd name="T6" fmla="*/ 2147483647 w 1728"/>
              <a:gd name="T7" fmla="*/ 2147483647 h 1319"/>
              <a:gd name="T8" fmla="*/ 2147483647 w 1728"/>
              <a:gd name="T9" fmla="*/ 2147483647 h 1319"/>
              <a:gd name="T10" fmla="*/ 2147483647 w 1728"/>
              <a:gd name="T11" fmla="*/ 2147483647 h 1319"/>
              <a:gd name="T12" fmla="*/ 2147483647 w 1728"/>
              <a:gd name="T13" fmla="*/ 2147483647 h 1319"/>
              <a:gd name="T14" fmla="*/ 2147483647 w 1728"/>
              <a:gd name="T15" fmla="*/ 2147483647 h 1319"/>
              <a:gd name="T16" fmla="*/ 2147483647 w 1728"/>
              <a:gd name="T17" fmla="*/ 2147483647 h 1319"/>
              <a:gd name="T18" fmla="*/ 2147483647 w 1728"/>
              <a:gd name="T19" fmla="*/ 2147483647 h 1319"/>
              <a:gd name="T20" fmla="*/ 2147483647 w 1728"/>
              <a:gd name="T21" fmla="*/ 2147483647 h 1319"/>
              <a:gd name="T22" fmla="*/ 2147483647 w 1728"/>
              <a:gd name="T23" fmla="*/ 2147483647 h 1319"/>
              <a:gd name="T24" fmla="*/ 2147483647 w 1728"/>
              <a:gd name="T25" fmla="*/ 2147483647 h 1319"/>
              <a:gd name="T26" fmla="*/ 2147483647 w 1728"/>
              <a:gd name="T27" fmla="*/ 2147483647 h 1319"/>
              <a:gd name="T28" fmla="*/ 2147483647 w 1728"/>
              <a:gd name="T29" fmla="*/ 2147483647 h 1319"/>
              <a:gd name="T30" fmla="*/ 2147483647 w 1728"/>
              <a:gd name="T31" fmla="*/ 2147483647 h 1319"/>
              <a:gd name="T32" fmla="*/ 2147483647 w 1728"/>
              <a:gd name="T33" fmla="*/ 2147483647 h 1319"/>
              <a:gd name="T34" fmla="*/ 2147483647 w 1728"/>
              <a:gd name="T35" fmla="*/ 2147483647 h 1319"/>
              <a:gd name="T36" fmla="*/ 2147483647 w 1728"/>
              <a:gd name="T37" fmla="*/ 2147483647 h 1319"/>
              <a:gd name="T38" fmla="*/ 2147483647 w 1728"/>
              <a:gd name="T39" fmla="*/ 2147483647 h 1319"/>
              <a:gd name="T40" fmla="*/ 2147483647 w 1728"/>
              <a:gd name="T41" fmla="*/ 0 h 1319"/>
              <a:gd name="T42" fmla="*/ 2147483647 w 1728"/>
              <a:gd name="T43" fmla="*/ 2147483647 h 1319"/>
              <a:gd name="T44" fmla="*/ 2147483647 w 1728"/>
              <a:gd name="T45" fmla="*/ 2147483647 h 1319"/>
              <a:gd name="T46" fmla="*/ 2147483647 w 1728"/>
              <a:gd name="T47" fmla="*/ 2147483647 h 1319"/>
              <a:gd name="T48" fmla="*/ 2147483647 w 1728"/>
              <a:gd name="T49" fmla="*/ 2147483647 h 1319"/>
              <a:gd name="T50" fmla="*/ 2147483647 w 1728"/>
              <a:gd name="T51" fmla="*/ 2147483647 h 13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28"/>
              <a:gd name="T79" fmla="*/ 0 h 1319"/>
              <a:gd name="T80" fmla="*/ 1728 w 1728"/>
              <a:gd name="T81" fmla="*/ 1319 h 13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28" h="1319">
                <a:moveTo>
                  <a:pt x="537" y="51"/>
                </a:moveTo>
                <a:cubicBezTo>
                  <a:pt x="503" y="59"/>
                  <a:pt x="466" y="61"/>
                  <a:pt x="435" y="77"/>
                </a:cubicBezTo>
                <a:cubicBezTo>
                  <a:pt x="328" y="130"/>
                  <a:pt x="194" y="264"/>
                  <a:pt x="128" y="366"/>
                </a:cubicBezTo>
                <a:cubicBezTo>
                  <a:pt x="98" y="461"/>
                  <a:pt x="70" y="557"/>
                  <a:pt x="43" y="655"/>
                </a:cubicBezTo>
                <a:cubicBezTo>
                  <a:pt x="30" y="752"/>
                  <a:pt x="16" y="848"/>
                  <a:pt x="1" y="945"/>
                </a:cubicBezTo>
                <a:cubicBezTo>
                  <a:pt x="7" y="1004"/>
                  <a:pt x="0" y="1055"/>
                  <a:pt x="52" y="1089"/>
                </a:cubicBezTo>
                <a:cubicBezTo>
                  <a:pt x="72" y="1120"/>
                  <a:pt x="63" y="1116"/>
                  <a:pt x="103" y="1132"/>
                </a:cubicBezTo>
                <a:cubicBezTo>
                  <a:pt x="119" y="1138"/>
                  <a:pt x="154" y="1149"/>
                  <a:pt x="154" y="1149"/>
                </a:cubicBezTo>
                <a:cubicBezTo>
                  <a:pt x="183" y="1178"/>
                  <a:pt x="198" y="1181"/>
                  <a:pt x="239" y="1191"/>
                </a:cubicBezTo>
                <a:cubicBezTo>
                  <a:pt x="285" y="1222"/>
                  <a:pt x="240" y="1196"/>
                  <a:pt x="307" y="1217"/>
                </a:cubicBezTo>
                <a:cubicBezTo>
                  <a:pt x="428" y="1254"/>
                  <a:pt x="496" y="1273"/>
                  <a:pt x="630" y="1285"/>
                </a:cubicBezTo>
                <a:cubicBezTo>
                  <a:pt x="766" y="1313"/>
                  <a:pt x="913" y="1319"/>
                  <a:pt x="1047" y="1277"/>
                </a:cubicBezTo>
                <a:cubicBezTo>
                  <a:pt x="1147" y="1211"/>
                  <a:pt x="1256" y="1167"/>
                  <a:pt x="1345" y="1081"/>
                </a:cubicBezTo>
                <a:cubicBezTo>
                  <a:pt x="1391" y="1034"/>
                  <a:pt x="1442" y="981"/>
                  <a:pt x="1481" y="928"/>
                </a:cubicBezTo>
                <a:cubicBezTo>
                  <a:pt x="1510" y="887"/>
                  <a:pt x="1527" y="839"/>
                  <a:pt x="1558" y="800"/>
                </a:cubicBezTo>
                <a:cubicBezTo>
                  <a:pt x="1609" y="734"/>
                  <a:pt x="1655" y="642"/>
                  <a:pt x="1677" y="562"/>
                </a:cubicBezTo>
                <a:cubicBezTo>
                  <a:pt x="1697" y="485"/>
                  <a:pt x="1709" y="408"/>
                  <a:pt x="1728" y="332"/>
                </a:cubicBezTo>
                <a:cubicBezTo>
                  <a:pt x="1725" y="286"/>
                  <a:pt x="1726" y="241"/>
                  <a:pt x="1720" y="196"/>
                </a:cubicBezTo>
                <a:cubicBezTo>
                  <a:pt x="1712" y="138"/>
                  <a:pt x="1706" y="154"/>
                  <a:pt x="1677" y="119"/>
                </a:cubicBezTo>
                <a:cubicBezTo>
                  <a:pt x="1616" y="46"/>
                  <a:pt x="1588" y="55"/>
                  <a:pt x="1498" y="43"/>
                </a:cubicBezTo>
                <a:cubicBezTo>
                  <a:pt x="1451" y="26"/>
                  <a:pt x="1410" y="8"/>
                  <a:pt x="1362" y="0"/>
                </a:cubicBezTo>
                <a:cubicBezTo>
                  <a:pt x="1175" y="3"/>
                  <a:pt x="987" y="4"/>
                  <a:pt x="801" y="9"/>
                </a:cubicBezTo>
                <a:cubicBezTo>
                  <a:pt x="734" y="10"/>
                  <a:pt x="662" y="14"/>
                  <a:pt x="596" y="26"/>
                </a:cubicBezTo>
                <a:cubicBezTo>
                  <a:pt x="584" y="27"/>
                  <a:pt x="538" y="39"/>
                  <a:pt x="528" y="43"/>
                </a:cubicBezTo>
                <a:cubicBezTo>
                  <a:pt x="519" y="45"/>
                  <a:pt x="496" y="45"/>
                  <a:pt x="503" y="51"/>
                </a:cubicBezTo>
                <a:cubicBezTo>
                  <a:pt x="511" y="58"/>
                  <a:pt x="525" y="51"/>
                  <a:pt x="537" y="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3973" name="Freeform 11"/>
          <p:cNvSpPr>
            <a:spLocks/>
          </p:cNvSpPr>
          <p:nvPr/>
        </p:nvSpPr>
        <p:spPr bwMode="auto">
          <a:xfrm>
            <a:off x="6275388" y="914400"/>
            <a:ext cx="2259012" cy="1946275"/>
          </a:xfrm>
          <a:custGeom>
            <a:avLst/>
            <a:gdLst>
              <a:gd name="T0" fmla="*/ 2147483647 w 1728"/>
              <a:gd name="T1" fmla="*/ 2147483647 h 1319"/>
              <a:gd name="T2" fmla="*/ 2147483647 w 1728"/>
              <a:gd name="T3" fmla="*/ 2147483647 h 1319"/>
              <a:gd name="T4" fmla="*/ 2147483647 w 1728"/>
              <a:gd name="T5" fmla="*/ 2147483647 h 1319"/>
              <a:gd name="T6" fmla="*/ 2147483647 w 1728"/>
              <a:gd name="T7" fmla="*/ 2147483647 h 1319"/>
              <a:gd name="T8" fmla="*/ 2147483647 w 1728"/>
              <a:gd name="T9" fmla="*/ 2147483647 h 1319"/>
              <a:gd name="T10" fmla="*/ 2147483647 w 1728"/>
              <a:gd name="T11" fmla="*/ 2147483647 h 1319"/>
              <a:gd name="T12" fmla="*/ 2147483647 w 1728"/>
              <a:gd name="T13" fmla="*/ 2147483647 h 1319"/>
              <a:gd name="T14" fmla="*/ 2147483647 w 1728"/>
              <a:gd name="T15" fmla="*/ 2147483647 h 1319"/>
              <a:gd name="T16" fmla="*/ 2147483647 w 1728"/>
              <a:gd name="T17" fmla="*/ 2147483647 h 1319"/>
              <a:gd name="T18" fmla="*/ 2147483647 w 1728"/>
              <a:gd name="T19" fmla="*/ 2147483647 h 1319"/>
              <a:gd name="T20" fmla="*/ 2147483647 w 1728"/>
              <a:gd name="T21" fmla="*/ 2147483647 h 1319"/>
              <a:gd name="T22" fmla="*/ 2147483647 w 1728"/>
              <a:gd name="T23" fmla="*/ 2147483647 h 1319"/>
              <a:gd name="T24" fmla="*/ 2147483647 w 1728"/>
              <a:gd name="T25" fmla="*/ 2147483647 h 1319"/>
              <a:gd name="T26" fmla="*/ 2147483647 w 1728"/>
              <a:gd name="T27" fmla="*/ 2147483647 h 1319"/>
              <a:gd name="T28" fmla="*/ 2147483647 w 1728"/>
              <a:gd name="T29" fmla="*/ 2147483647 h 1319"/>
              <a:gd name="T30" fmla="*/ 2147483647 w 1728"/>
              <a:gd name="T31" fmla="*/ 2147483647 h 1319"/>
              <a:gd name="T32" fmla="*/ 2147483647 w 1728"/>
              <a:gd name="T33" fmla="*/ 2147483647 h 1319"/>
              <a:gd name="T34" fmla="*/ 2147483647 w 1728"/>
              <a:gd name="T35" fmla="*/ 2147483647 h 1319"/>
              <a:gd name="T36" fmla="*/ 2147483647 w 1728"/>
              <a:gd name="T37" fmla="*/ 2147483647 h 1319"/>
              <a:gd name="T38" fmla="*/ 2147483647 w 1728"/>
              <a:gd name="T39" fmla="*/ 2147483647 h 1319"/>
              <a:gd name="T40" fmla="*/ 2147483647 w 1728"/>
              <a:gd name="T41" fmla="*/ 0 h 1319"/>
              <a:gd name="T42" fmla="*/ 2147483647 w 1728"/>
              <a:gd name="T43" fmla="*/ 2147483647 h 1319"/>
              <a:gd name="T44" fmla="*/ 2147483647 w 1728"/>
              <a:gd name="T45" fmla="*/ 2147483647 h 1319"/>
              <a:gd name="T46" fmla="*/ 2147483647 w 1728"/>
              <a:gd name="T47" fmla="*/ 2147483647 h 1319"/>
              <a:gd name="T48" fmla="*/ 2147483647 w 1728"/>
              <a:gd name="T49" fmla="*/ 2147483647 h 1319"/>
              <a:gd name="T50" fmla="*/ 2147483647 w 1728"/>
              <a:gd name="T51" fmla="*/ 2147483647 h 13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728"/>
              <a:gd name="T79" fmla="*/ 0 h 1319"/>
              <a:gd name="T80" fmla="*/ 1728 w 1728"/>
              <a:gd name="T81" fmla="*/ 1319 h 13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728" h="1319">
                <a:moveTo>
                  <a:pt x="537" y="51"/>
                </a:moveTo>
                <a:cubicBezTo>
                  <a:pt x="503" y="59"/>
                  <a:pt x="466" y="61"/>
                  <a:pt x="435" y="77"/>
                </a:cubicBezTo>
                <a:cubicBezTo>
                  <a:pt x="328" y="130"/>
                  <a:pt x="194" y="264"/>
                  <a:pt x="128" y="366"/>
                </a:cubicBezTo>
                <a:cubicBezTo>
                  <a:pt x="98" y="461"/>
                  <a:pt x="70" y="557"/>
                  <a:pt x="43" y="655"/>
                </a:cubicBezTo>
                <a:cubicBezTo>
                  <a:pt x="30" y="752"/>
                  <a:pt x="16" y="848"/>
                  <a:pt x="1" y="945"/>
                </a:cubicBezTo>
                <a:cubicBezTo>
                  <a:pt x="7" y="1004"/>
                  <a:pt x="0" y="1055"/>
                  <a:pt x="52" y="1089"/>
                </a:cubicBezTo>
                <a:cubicBezTo>
                  <a:pt x="72" y="1120"/>
                  <a:pt x="63" y="1116"/>
                  <a:pt x="103" y="1132"/>
                </a:cubicBezTo>
                <a:cubicBezTo>
                  <a:pt x="119" y="1138"/>
                  <a:pt x="154" y="1149"/>
                  <a:pt x="154" y="1149"/>
                </a:cubicBezTo>
                <a:cubicBezTo>
                  <a:pt x="183" y="1178"/>
                  <a:pt x="198" y="1181"/>
                  <a:pt x="239" y="1191"/>
                </a:cubicBezTo>
                <a:cubicBezTo>
                  <a:pt x="285" y="1222"/>
                  <a:pt x="240" y="1196"/>
                  <a:pt x="307" y="1217"/>
                </a:cubicBezTo>
                <a:cubicBezTo>
                  <a:pt x="428" y="1254"/>
                  <a:pt x="496" y="1273"/>
                  <a:pt x="630" y="1285"/>
                </a:cubicBezTo>
                <a:cubicBezTo>
                  <a:pt x="766" y="1313"/>
                  <a:pt x="913" y="1319"/>
                  <a:pt x="1047" y="1277"/>
                </a:cubicBezTo>
                <a:cubicBezTo>
                  <a:pt x="1147" y="1211"/>
                  <a:pt x="1256" y="1167"/>
                  <a:pt x="1345" y="1081"/>
                </a:cubicBezTo>
                <a:cubicBezTo>
                  <a:pt x="1391" y="1034"/>
                  <a:pt x="1442" y="981"/>
                  <a:pt x="1481" y="928"/>
                </a:cubicBezTo>
                <a:cubicBezTo>
                  <a:pt x="1510" y="887"/>
                  <a:pt x="1527" y="839"/>
                  <a:pt x="1558" y="800"/>
                </a:cubicBezTo>
                <a:cubicBezTo>
                  <a:pt x="1609" y="734"/>
                  <a:pt x="1655" y="642"/>
                  <a:pt x="1677" y="562"/>
                </a:cubicBezTo>
                <a:cubicBezTo>
                  <a:pt x="1697" y="485"/>
                  <a:pt x="1709" y="408"/>
                  <a:pt x="1728" y="332"/>
                </a:cubicBezTo>
                <a:cubicBezTo>
                  <a:pt x="1725" y="286"/>
                  <a:pt x="1726" y="241"/>
                  <a:pt x="1720" y="196"/>
                </a:cubicBezTo>
                <a:cubicBezTo>
                  <a:pt x="1712" y="138"/>
                  <a:pt x="1706" y="154"/>
                  <a:pt x="1677" y="119"/>
                </a:cubicBezTo>
                <a:cubicBezTo>
                  <a:pt x="1616" y="46"/>
                  <a:pt x="1588" y="55"/>
                  <a:pt x="1498" y="43"/>
                </a:cubicBezTo>
                <a:cubicBezTo>
                  <a:pt x="1451" y="26"/>
                  <a:pt x="1410" y="8"/>
                  <a:pt x="1362" y="0"/>
                </a:cubicBezTo>
                <a:cubicBezTo>
                  <a:pt x="1175" y="3"/>
                  <a:pt x="987" y="4"/>
                  <a:pt x="801" y="9"/>
                </a:cubicBezTo>
                <a:cubicBezTo>
                  <a:pt x="734" y="10"/>
                  <a:pt x="662" y="14"/>
                  <a:pt x="596" y="26"/>
                </a:cubicBezTo>
                <a:cubicBezTo>
                  <a:pt x="584" y="27"/>
                  <a:pt x="538" y="39"/>
                  <a:pt x="528" y="43"/>
                </a:cubicBezTo>
                <a:cubicBezTo>
                  <a:pt x="519" y="45"/>
                  <a:pt x="496" y="45"/>
                  <a:pt x="503" y="51"/>
                </a:cubicBezTo>
                <a:cubicBezTo>
                  <a:pt x="511" y="58"/>
                  <a:pt x="525" y="51"/>
                  <a:pt x="537" y="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3974" name="Line 58"/>
          <p:cNvSpPr>
            <a:spLocks noChangeShapeType="1"/>
          </p:cNvSpPr>
          <p:nvPr/>
        </p:nvSpPr>
        <p:spPr bwMode="auto">
          <a:xfrm>
            <a:off x="1054100" y="1482725"/>
            <a:ext cx="1757363"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5" name="Line 59"/>
          <p:cNvSpPr>
            <a:spLocks noChangeShapeType="1"/>
          </p:cNvSpPr>
          <p:nvPr/>
        </p:nvSpPr>
        <p:spPr bwMode="auto">
          <a:xfrm>
            <a:off x="1054100" y="1801813"/>
            <a:ext cx="1544638"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6" name="Line 60"/>
          <p:cNvSpPr>
            <a:spLocks noChangeShapeType="1"/>
          </p:cNvSpPr>
          <p:nvPr/>
        </p:nvSpPr>
        <p:spPr bwMode="auto">
          <a:xfrm>
            <a:off x="1054100" y="2133600"/>
            <a:ext cx="138747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7" name="Line 61"/>
          <p:cNvSpPr>
            <a:spLocks noChangeShapeType="1"/>
          </p:cNvSpPr>
          <p:nvPr/>
        </p:nvSpPr>
        <p:spPr bwMode="auto">
          <a:xfrm>
            <a:off x="1054100" y="2511425"/>
            <a:ext cx="125412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8" name="Line 62"/>
          <p:cNvSpPr>
            <a:spLocks noChangeShapeType="1"/>
          </p:cNvSpPr>
          <p:nvPr/>
        </p:nvSpPr>
        <p:spPr bwMode="auto">
          <a:xfrm>
            <a:off x="1131888" y="1460500"/>
            <a:ext cx="739775" cy="13573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79" name="Line 63"/>
          <p:cNvSpPr>
            <a:spLocks noChangeShapeType="1"/>
          </p:cNvSpPr>
          <p:nvPr/>
        </p:nvSpPr>
        <p:spPr bwMode="auto">
          <a:xfrm flipH="1">
            <a:off x="1109663" y="1093788"/>
            <a:ext cx="950912" cy="17367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80" name="Line 64"/>
          <p:cNvSpPr>
            <a:spLocks noChangeShapeType="1"/>
          </p:cNvSpPr>
          <p:nvPr/>
        </p:nvSpPr>
        <p:spPr bwMode="auto">
          <a:xfrm>
            <a:off x="1277938" y="1117600"/>
            <a:ext cx="862012" cy="15700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81" name="Line 65"/>
          <p:cNvSpPr>
            <a:spLocks noChangeShapeType="1"/>
          </p:cNvSpPr>
          <p:nvPr/>
        </p:nvSpPr>
        <p:spPr bwMode="auto">
          <a:xfrm>
            <a:off x="1635125" y="1117600"/>
            <a:ext cx="684213" cy="12398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82" name="Line 66"/>
          <p:cNvSpPr>
            <a:spLocks noChangeShapeType="1"/>
          </p:cNvSpPr>
          <p:nvPr/>
        </p:nvSpPr>
        <p:spPr bwMode="auto">
          <a:xfrm>
            <a:off x="2027238" y="1117600"/>
            <a:ext cx="492125" cy="8969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83" name="Line 67"/>
          <p:cNvSpPr>
            <a:spLocks noChangeShapeType="1"/>
          </p:cNvSpPr>
          <p:nvPr/>
        </p:nvSpPr>
        <p:spPr bwMode="auto">
          <a:xfrm flipH="1">
            <a:off x="1512888" y="1093788"/>
            <a:ext cx="950912" cy="17367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84" name="Line 68"/>
          <p:cNvSpPr>
            <a:spLocks noChangeShapeType="1"/>
          </p:cNvSpPr>
          <p:nvPr/>
        </p:nvSpPr>
        <p:spPr bwMode="auto">
          <a:xfrm flipH="1">
            <a:off x="1893888" y="1093788"/>
            <a:ext cx="950912" cy="17367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85" name="Line 69"/>
          <p:cNvSpPr>
            <a:spLocks noChangeShapeType="1"/>
          </p:cNvSpPr>
          <p:nvPr/>
        </p:nvSpPr>
        <p:spPr bwMode="auto">
          <a:xfrm flipV="1">
            <a:off x="863600" y="1093788"/>
            <a:ext cx="795338" cy="1476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86" name="Line 70"/>
          <p:cNvSpPr>
            <a:spLocks noChangeShapeType="1"/>
          </p:cNvSpPr>
          <p:nvPr/>
        </p:nvSpPr>
        <p:spPr bwMode="auto">
          <a:xfrm flipH="1" flipV="1">
            <a:off x="1031875" y="2003425"/>
            <a:ext cx="323850" cy="6254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87" name="Oval 71"/>
          <p:cNvSpPr>
            <a:spLocks noChangeArrowheads="1"/>
          </p:cNvSpPr>
          <p:nvPr/>
        </p:nvSpPr>
        <p:spPr bwMode="auto">
          <a:xfrm>
            <a:off x="1389063" y="1400175"/>
            <a:ext cx="168275" cy="177800"/>
          </a:xfrm>
          <a:prstGeom prst="ellipse">
            <a:avLst/>
          </a:prstGeom>
          <a:solidFill>
            <a:srgbClr val="FFFF00"/>
          </a:solidFill>
          <a:ln w="11113">
            <a:solidFill>
              <a:srgbClr val="FFFF00"/>
            </a:solidFill>
            <a:round/>
            <a:headEnd/>
            <a:tailEnd/>
          </a:ln>
        </p:spPr>
        <p:txBody>
          <a:bodyPr/>
          <a:lstStyle/>
          <a:p>
            <a:endParaRPr lang="en-US"/>
          </a:p>
        </p:txBody>
      </p:sp>
      <p:sp>
        <p:nvSpPr>
          <p:cNvPr id="83988" name="Oval 72"/>
          <p:cNvSpPr>
            <a:spLocks noChangeArrowheads="1"/>
          </p:cNvSpPr>
          <p:nvPr/>
        </p:nvSpPr>
        <p:spPr bwMode="auto">
          <a:xfrm>
            <a:off x="1960563" y="1731963"/>
            <a:ext cx="168275" cy="176212"/>
          </a:xfrm>
          <a:prstGeom prst="ellipse">
            <a:avLst/>
          </a:prstGeom>
          <a:solidFill>
            <a:srgbClr val="FFFF00"/>
          </a:solidFill>
          <a:ln w="11113">
            <a:solidFill>
              <a:srgbClr val="FFFF00"/>
            </a:solidFill>
            <a:round/>
            <a:headEnd/>
            <a:tailEnd/>
          </a:ln>
        </p:spPr>
        <p:txBody>
          <a:bodyPr/>
          <a:lstStyle/>
          <a:p>
            <a:endParaRPr lang="en-US"/>
          </a:p>
        </p:txBody>
      </p:sp>
      <p:sp>
        <p:nvSpPr>
          <p:cNvPr id="83989" name="Oval 73"/>
          <p:cNvSpPr>
            <a:spLocks noChangeArrowheads="1"/>
          </p:cNvSpPr>
          <p:nvPr/>
        </p:nvSpPr>
        <p:spPr bwMode="auto">
          <a:xfrm>
            <a:off x="1411288" y="2051050"/>
            <a:ext cx="168275" cy="176213"/>
          </a:xfrm>
          <a:prstGeom prst="ellipse">
            <a:avLst/>
          </a:prstGeom>
          <a:solidFill>
            <a:srgbClr val="FFFF00"/>
          </a:solidFill>
          <a:ln w="11113">
            <a:solidFill>
              <a:srgbClr val="FFFF00"/>
            </a:solidFill>
            <a:round/>
            <a:headEnd/>
            <a:tailEnd/>
          </a:ln>
        </p:spPr>
        <p:txBody>
          <a:bodyPr/>
          <a:lstStyle/>
          <a:p>
            <a:endParaRPr lang="en-US"/>
          </a:p>
        </p:txBody>
      </p:sp>
      <p:sp>
        <p:nvSpPr>
          <p:cNvPr id="83990" name="Oval 74"/>
          <p:cNvSpPr>
            <a:spLocks noChangeArrowheads="1"/>
          </p:cNvSpPr>
          <p:nvPr/>
        </p:nvSpPr>
        <p:spPr bwMode="auto">
          <a:xfrm>
            <a:off x="2162175" y="2073275"/>
            <a:ext cx="168275" cy="177800"/>
          </a:xfrm>
          <a:prstGeom prst="ellipse">
            <a:avLst/>
          </a:prstGeom>
          <a:solidFill>
            <a:srgbClr val="FFFF00"/>
          </a:solidFill>
          <a:ln w="11113">
            <a:solidFill>
              <a:srgbClr val="FFFF00"/>
            </a:solidFill>
            <a:round/>
            <a:headEnd/>
            <a:tailEnd/>
          </a:ln>
        </p:spPr>
        <p:txBody>
          <a:bodyPr/>
          <a:lstStyle/>
          <a:p>
            <a:endParaRPr lang="en-US"/>
          </a:p>
        </p:txBody>
      </p:sp>
      <p:sp>
        <p:nvSpPr>
          <p:cNvPr id="83991" name="Oval 75"/>
          <p:cNvSpPr>
            <a:spLocks noChangeArrowheads="1"/>
          </p:cNvSpPr>
          <p:nvPr/>
        </p:nvSpPr>
        <p:spPr bwMode="auto">
          <a:xfrm>
            <a:off x="2151063" y="1400175"/>
            <a:ext cx="168275" cy="177800"/>
          </a:xfrm>
          <a:prstGeom prst="ellipse">
            <a:avLst/>
          </a:prstGeom>
          <a:solidFill>
            <a:srgbClr val="FFFF00"/>
          </a:solidFill>
          <a:ln w="11113">
            <a:solidFill>
              <a:srgbClr val="FFFF00"/>
            </a:solidFill>
            <a:round/>
            <a:headEnd/>
            <a:tailEnd/>
          </a:ln>
        </p:spPr>
        <p:txBody>
          <a:bodyPr/>
          <a:lstStyle/>
          <a:p>
            <a:endParaRPr lang="en-US"/>
          </a:p>
        </p:txBody>
      </p:sp>
      <p:sp>
        <p:nvSpPr>
          <p:cNvPr id="83992" name="Oval 76"/>
          <p:cNvSpPr>
            <a:spLocks noChangeArrowheads="1"/>
          </p:cNvSpPr>
          <p:nvPr/>
        </p:nvSpPr>
        <p:spPr bwMode="auto">
          <a:xfrm>
            <a:off x="2554288" y="1412875"/>
            <a:ext cx="166687" cy="176213"/>
          </a:xfrm>
          <a:prstGeom prst="ellipse">
            <a:avLst/>
          </a:prstGeom>
          <a:solidFill>
            <a:srgbClr val="FFFF00"/>
          </a:solidFill>
          <a:ln w="11113">
            <a:solidFill>
              <a:srgbClr val="FFFF00"/>
            </a:solidFill>
            <a:round/>
            <a:headEnd/>
            <a:tailEnd/>
          </a:ln>
        </p:spPr>
        <p:txBody>
          <a:bodyPr/>
          <a:lstStyle/>
          <a:p>
            <a:endParaRPr lang="en-US"/>
          </a:p>
        </p:txBody>
      </p:sp>
      <p:sp>
        <p:nvSpPr>
          <p:cNvPr id="83993" name="Oval 77"/>
          <p:cNvSpPr>
            <a:spLocks noChangeArrowheads="1"/>
          </p:cNvSpPr>
          <p:nvPr/>
        </p:nvSpPr>
        <p:spPr bwMode="auto">
          <a:xfrm>
            <a:off x="1031875" y="2051050"/>
            <a:ext cx="168275" cy="176213"/>
          </a:xfrm>
          <a:prstGeom prst="ellipse">
            <a:avLst/>
          </a:prstGeom>
          <a:solidFill>
            <a:srgbClr val="FFFF00"/>
          </a:solidFill>
          <a:ln w="11113">
            <a:solidFill>
              <a:srgbClr val="FFFF00"/>
            </a:solidFill>
            <a:round/>
            <a:headEnd/>
            <a:tailEnd/>
          </a:ln>
        </p:spPr>
        <p:txBody>
          <a:bodyPr/>
          <a:lstStyle/>
          <a:p>
            <a:endParaRPr lang="en-US"/>
          </a:p>
        </p:txBody>
      </p:sp>
      <p:sp>
        <p:nvSpPr>
          <p:cNvPr id="83994" name="Oval 78"/>
          <p:cNvSpPr>
            <a:spLocks noChangeArrowheads="1"/>
          </p:cNvSpPr>
          <p:nvPr/>
        </p:nvSpPr>
        <p:spPr bwMode="auto">
          <a:xfrm>
            <a:off x="1612900" y="2428875"/>
            <a:ext cx="168275" cy="176213"/>
          </a:xfrm>
          <a:prstGeom prst="ellipse">
            <a:avLst/>
          </a:prstGeom>
          <a:solidFill>
            <a:srgbClr val="FFFF00"/>
          </a:solidFill>
          <a:ln w="11113">
            <a:solidFill>
              <a:srgbClr val="FFFF00"/>
            </a:solidFill>
            <a:round/>
            <a:headEnd/>
            <a:tailEnd/>
          </a:ln>
        </p:spPr>
        <p:txBody>
          <a:bodyPr/>
          <a:lstStyle/>
          <a:p>
            <a:endParaRPr lang="en-US"/>
          </a:p>
        </p:txBody>
      </p:sp>
      <p:sp>
        <p:nvSpPr>
          <p:cNvPr id="83995" name="Line 36"/>
          <p:cNvSpPr>
            <a:spLocks noChangeShapeType="1"/>
          </p:cNvSpPr>
          <p:nvPr/>
        </p:nvSpPr>
        <p:spPr bwMode="auto">
          <a:xfrm>
            <a:off x="3949700" y="1482725"/>
            <a:ext cx="1757363"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96" name="Line 37"/>
          <p:cNvSpPr>
            <a:spLocks noChangeShapeType="1"/>
          </p:cNvSpPr>
          <p:nvPr/>
        </p:nvSpPr>
        <p:spPr bwMode="auto">
          <a:xfrm>
            <a:off x="3949700" y="1801813"/>
            <a:ext cx="1544638"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97" name="Line 38"/>
          <p:cNvSpPr>
            <a:spLocks noChangeShapeType="1"/>
          </p:cNvSpPr>
          <p:nvPr/>
        </p:nvSpPr>
        <p:spPr bwMode="auto">
          <a:xfrm>
            <a:off x="3949700" y="2133600"/>
            <a:ext cx="138747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98" name="Line 39"/>
          <p:cNvSpPr>
            <a:spLocks noChangeShapeType="1"/>
          </p:cNvSpPr>
          <p:nvPr/>
        </p:nvSpPr>
        <p:spPr bwMode="auto">
          <a:xfrm>
            <a:off x="3949700" y="2511425"/>
            <a:ext cx="125412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999" name="Line 40"/>
          <p:cNvSpPr>
            <a:spLocks noChangeShapeType="1"/>
          </p:cNvSpPr>
          <p:nvPr/>
        </p:nvSpPr>
        <p:spPr bwMode="auto">
          <a:xfrm>
            <a:off x="4027488" y="1460500"/>
            <a:ext cx="739775" cy="13573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00" name="Line 41"/>
          <p:cNvSpPr>
            <a:spLocks noChangeShapeType="1"/>
          </p:cNvSpPr>
          <p:nvPr/>
        </p:nvSpPr>
        <p:spPr bwMode="auto">
          <a:xfrm flipH="1">
            <a:off x="4005263" y="1093788"/>
            <a:ext cx="950912" cy="17367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01" name="Line 42"/>
          <p:cNvSpPr>
            <a:spLocks noChangeShapeType="1"/>
          </p:cNvSpPr>
          <p:nvPr/>
        </p:nvSpPr>
        <p:spPr bwMode="auto">
          <a:xfrm>
            <a:off x="4173538" y="1117600"/>
            <a:ext cx="862012" cy="15700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02" name="Line 43"/>
          <p:cNvSpPr>
            <a:spLocks noChangeShapeType="1"/>
          </p:cNvSpPr>
          <p:nvPr/>
        </p:nvSpPr>
        <p:spPr bwMode="auto">
          <a:xfrm>
            <a:off x="4530725" y="1117600"/>
            <a:ext cx="684213" cy="12398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03" name="Line 44"/>
          <p:cNvSpPr>
            <a:spLocks noChangeShapeType="1"/>
          </p:cNvSpPr>
          <p:nvPr/>
        </p:nvSpPr>
        <p:spPr bwMode="auto">
          <a:xfrm>
            <a:off x="4922838" y="1117600"/>
            <a:ext cx="492125" cy="8969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04" name="Line 45"/>
          <p:cNvSpPr>
            <a:spLocks noChangeShapeType="1"/>
          </p:cNvSpPr>
          <p:nvPr/>
        </p:nvSpPr>
        <p:spPr bwMode="auto">
          <a:xfrm flipH="1">
            <a:off x="4408488" y="1093788"/>
            <a:ext cx="950912" cy="17367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05" name="Line 46"/>
          <p:cNvSpPr>
            <a:spLocks noChangeShapeType="1"/>
          </p:cNvSpPr>
          <p:nvPr/>
        </p:nvSpPr>
        <p:spPr bwMode="auto">
          <a:xfrm flipH="1">
            <a:off x="4789488" y="1093788"/>
            <a:ext cx="950912" cy="17367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06" name="Line 47"/>
          <p:cNvSpPr>
            <a:spLocks noChangeShapeType="1"/>
          </p:cNvSpPr>
          <p:nvPr/>
        </p:nvSpPr>
        <p:spPr bwMode="auto">
          <a:xfrm flipV="1">
            <a:off x="3759200" y="1093788"/>
            <a:ext cx="795338" cy="1476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07" name="Line 48"/>
          <p:cNvSpPr>
            <a:spLocks noChangeShapeType="1"/>
          </p:cNvSpPr>
          <p:nvPr/>
        </p:nvSpPr>
        <p:spPr bwMode="auto">
          <a:xfrm flipH="1" flipV="1">
            <a:off x="3927475" y="2003425"/>
            <a:ext cx="323850" cy="6254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08" name="Oval 49"/>
          <p:cNvSpPr>
            <a:spLocks noChangeArrowheads="1"/>
          </p:cNvSpPr>
          <p:nvPr/>
        </p:nvSpPr>
        <p:spPr bwMode="auto">
          <a:xfrm>
            <a:off x="4284663" y="1400175"/>
            <a:ext cx="168275" cy="177800"/>
          </a:xfrm>
          <a:prstGeom prst="ellipse">
            <a:avLst/>
          </a:prstGeom>
          <a:solidFill>
            <a:srgbClr val="FFFF00"/>
          </a:solidFill>
          <a:ln w="11113">
            <a:solidFill>
              <a:srgbClr val="FFFF00"/>
            </a:solidFill>
            <a:round/>
            <a:headEnd/>
            <a:tailEnd/>
          </a:ln>
        </p:spPr>
        <p:txBody>
          <a:bodyPr/>
          <a:lstStyle/>
          <a:p>
            <a:endParaRPr lang="en-US"/>
          </a:p>
        </p:txBody>
      </p:sp>
      <p:sp>
        <p:nvSpPr>
          <p:cNvPr id="84009" name="Oval 50"/>
          <p:cNvSpPr>
            <a:spLocks noChangeArrowheads="1"/>
          </p:cNvSpPr>
          <p:nvPr/>
        </p:nvSpPr>
        <p:spPr bwMode="auto">
          <a:xfrm>
            <a:off x="4495800" y="1731963"/>
            <a:ext cx="168275" cy="176212"/>
          </a:xfrm>
          <a:prstGeom prst="ellipse">
            <a:avLst/>
          </a:prstGeom>
          <a:solidFill>
            <a:srgbClr val="FFFF00"/>
          </a:solidFill>
          <a:ln w="11113">
            <a:solidFill>
              <a:srgbClr val="FFFF00"/>
            </a:solidFill>
            <a:round/>
            <a:headEnd/>
            <a:tailEnd/>
          </a:ln>
        </p:spPr>
        <p:txBody>
          <a:bodyPr/>
          <a:lstStyle/>
          <a:p>
            <a:endParaRPr lang="en-US"/>
          </a:p>
        </p:txBody>
      </p:sp>
      <p:sp>
        <p:nvSpPr>
          <p:cNvPr id="84010" name="Oval 51"/>
          <p:cNvSpPr>
            <a:spLocks noChangeArrowheads="1"/>
          </p:cNvSpPr>
          <p:nvPr/>
        </p:nvSpPr>
        <p:spPr bwMode="auto">
          <a:xfrm>
            <a:off x="4306888" y="2051050"/>
            <a:ext cx="168275" cy="176213"/>
          </a:xfrm>
          <a:prstGeom prst="ellipse">
            <a:avLst/>
          </a:prstGeom>
          <a:solidFill>
            <a:srgbClr val="FFFF00"/>
          </a:solidFill>
          <a:ln w="11113">
            <a:solidFill>
              <a:srgbClr val="FFFF00"/>
            </a:solidFill>
            <a:round/>
            <a:headEnd/>
            <a:tailEnd/>
          </a:ln>
        </p:spPr>
        <p:txBody>
          <a:bodyPr/>
          <a:lstStyle/>
          <a:p>
            <a:endParaRPr lang="en-US"/>
          </a:p>
        </p:txBody>
      </p:sp>
      <p:sp>
        <p:nvSpPr>
          <p:cNvPr id="84011" name="Oval 52"/>
          <p:cNvSpPr>
            <a:spLocks noChangeArrowheads="1"/>
          </p:cNvSpPr>
          <p:nvPr/>
        </p:nvSpPr>
        <p:spPr bwMode="auto">
          <a:xfrm>
            <a:off x="5057775" y="2073275"/>
            <a:ext cx="168275" cy="177800"/>
          </a:xfrm>
          <a:prstGeom prst="ellipse">
            <a:avLst/>
          </a:prstGeom>
          <a:solidFill>
            <a:srgbClr val="FFFF00"/>
          </a:solidFill>
          <a:ln w="11113">
            <a:solidFill>
              <a:srgbClr val="FFFF00"/>
            </a:solidFill>
            <a:round/>
            <a:headEnd/>
            <a:tailEnd/>
          </a:ln>
        </p:spPr>
        <p:txBody>
          <a:bodyPr/>
          <a:lstStyle/>
          <a:p>
            <a:endParaRPr lang="en-US"/>
          </a:p>
        </p:txBody>
      </p:sp>
      <p:sp>
        <p:nvSpPr>
          <p:cNvPr id="84012" name="Oval 53"/>
          <p:cNvSpPr>
            <a:spLocks noChangeArrowheads="1"/>
          </p:cNvSpPr>
          <p:nvPr/>
        </p:nvSpPr>
        <p:spPr bwMode="auto">
          <a:xfrm>
            <a:off x="5046663" y="1400175"/>
            <a:ext cx="168275" cy="177800"/>
          </a:xfrm>
          <a:prstGeom prst="ellipse">
            <a:avLst/>
          </a:prstGeom>
          <a:solidFill>
            <a:srgbClr val="FFFF00"/>
          </a:solidFill>
          <a:ln w="11113">
            <a:solidFill>
              <a:srgbClr val="FFFF00"/>
            </a:solidFill>
            <a:round/>
            <a:headEnd/>
            <a:tailEnd/>
          </a:ln>
        </p:spPr>
        <p:txBody>
          <a:bodyPr/>
          <a:lstStyle/>
          <a:p>
            <a:endParaRPr lang="en-US"/>
          </a:p>
        </p:txBody>
      </p:sp>
      <p:sp>
        <p:nvSpPr>
          <p:cNvPr id="84013" name="Oval 54"/>
          <p:cNvSpPr>
            <a:spLocks noChangeArrowheads="1"/>
          </p:cNvSpPr>
          <p:nvPr/>
        </p:nvSpPr>
        <p:spPr bwMode="auto">
          <a:xfrm>
            <a:off x="5449888" y="1412875"/>
            <a:ext cx="166687" cy="176213"/>
          </a:xfrm>
          <a:prstGeom prst="ellipse">
            <a:avLst/>
          </a:prstGeom>
          <a:solidFill>
            <a:srgbClr val="FFFF00"/>
          </a:solidFill>
          <a:ln w="11113">
            <a:solidFill>
              <a:srgbClr val="FFFF00"/>
            </a:solidFill>
            <a:round/>
            <a:headEnd/>
            <a:tailEnd/>
          </a:ln>
        </p:spPr>
        <p:txBody>
          <a:bodyPr/>
          <a:lstStyle/>
          <a:p>
            <a:endParaRPr lang="en-US"/>
          </a:p>
        </p:txBody>
      </p:sp>
      <p:sp>
        <p:nvSpPr>
          <p:cNvPr id="84014" name="Oval 55"/>
          <p:cNvSpPr>
            <a:spLocks noChangeArrowheads="1"/>
          </p:cNvSpPr>
          <p:nvPr/>
        </p:nvSpPr>
        <p:spPr bwMode="auto">
          <a:xfrm>
            <a:off x="3927475" y="2051050"/>
            <a:ext cx="168275" cy="176213"/>
          </a:xfrm>
          <a:prstGeom prst="ellipse">
            <a:avLst/>
          </a:prstGeom>
          <a:solidFill>
            <a:srgbClr val="FFFF00"/>
          </a:solidFill>
          <a:ln w="11113">
            <a:solidFill>
              <a:srgbClr val="FFFF00"/>
            </a:solidFill>
            <a:round/>
            <a:headEnd/>
            <a:tailEnd/>
          </a:ln>
        </p:spPr>
        <p:txBody>
          <a:bodyPr/>
          <a:lstStyle/>
          <a:p>
            <a:endParaRPr lang="en-US"/>
          </a:p>
        </p:txBody>
      </p:sp>
      <p:sp>
        <p:nvSpPr>
          <p:cNvPr id="84015" name="Oval 56"/>
          <p:cNvSpPr>
            <a:spLocks noChangeArrowheads="1"/>
          </p:cNvSpPr>
          <p:nvPr/>
        </p:nvSpPr>
        <p:spPr bwMode="auto">
          <a:xfrm>
            <a:off x="4508500" y="2428875"/>
            <a:ext cx="168275" cy="176213"/>
          </a:xfrm>
          <a:prstGeom prst="ellipse">
            <a:avLst/>
          </a:prstGeom>
          <a:solidFill>
            <a:srgbClr val="FFFF00"/>
          </a:solidFill>
          <a:ln w="11113">
            <a:solidFill>
              <a:srgbClr val="FFFF00"/>
            </a:solidFill>
            <a:round/>
            <a:headEnd/>
            <a:tailEnd/>
          </a:ln>
        </p:spPr>
        <p:txBody>
          <a:bodyPr/>
          <a:lstStyle/>
          <a:p>
            <a:endParaRPr lang="en-US"/>
          </a:p>
        </p:txBody>
      </p:sp>
      <p:sp>
        <p:nvSpPr>
          <p:cNvPr id="84016" name="Line 14"/>
          <p:cNvSpPr>
            <a:spLocks noChangeShapeType="1"/>
          </p:cNvSpPr>
          <p:nvPr/>
        </p:nvSpPr>
        <p:spPr bwMode="auto">
          <a:xfrm>
            <a:off x="6643688" y="1482725"/>
            <a:ext cx="1757362"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17" name="Line 15"/>
          <p:cNvSpPr>
            <a:spLocks noChangeShapeType="1"/>
          </p:cNvSpPr>
          <p:nvPr/>
        </p:nvSpPr>
        <p:spPr bwMode="auto">
          <a:xfrm>
            <a:off x="6643688" y="1801813"/>
            <a:ext cx="1544637" cy="1587"/>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18" name="Line 16"/>
          <p:cNvSpPr>
            <a:spLocks noChangeShapeType="1"/>
          </p:cNvSpPr>
          <p:nvPr/>
        </p:nvSpPr>
        <p:spPr bwMode="auto">
          <a:xfrm>
            <a:off x="6643688" y="2133600"/>
            <a:ext cx="138747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19" name="Line 17"/>
          <p:cNvSpPr>
            <a:spLocks noChangeShapeType="1"/>
          </p:cNvSpPr>
          <p:nvPr/>
        </p:nvSpPr>
        <p:spPr bwMode="auto">
          <a:xfrm>
            <a:off x="6643688" y="2511425"/>
            <a:ext cx="1254125" cy="158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0" name="Line 18"/>
          <p:cNvSpPr>
            <a:spLocks noChangeShapeType="1"/>
          </p:cNvSpPr>
          <p:nvPr/>
        </p:nvSpPr>
        <p:spPr bwMode="auto">
          <a:xfrm>
            <a:off x="6721475" y="1460500"/>
            <a:ext cx="739775" cy="1357313"/>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1" name="Line 19"/>
          <p:cNvSpPr>
            <a:spLocks noChangeShapeType="1"/>
          </p:cNvSpPr>
          <p:nvPr/>
        </p:nvSpPr>
        <p:spPr bwMode="auto">
          <a:xfrm flipH="1">
            <a:off x="6699250" y="1093788"/>
            <a:ext cx="950913" cy="17367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2" name="Line 20"/>
          <p:cNvSpPr>
            <a:spLocks noChangeShapeType="1"/>
          </p:cNvSpPr>
          <p:nvPr/>
        </p:nvSpPr>
        <p:spPr bwMode="auto">
          <a:xfrm>
            <a:off x="6867525" y="1117600"/>
            <a:ext cx="862013" cy="15700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3" name="Line 21"/>
          <p:cNvSpPr>
            <a:spLocks noChangeShapeType="1"/>
          </p:cNvSpPr>
          <p:nvPr/>
        </p:nvSpPr>
        <p:spPr bwMode="auto">
          <a:xfrm>
            <a:off x="7224713" y="1117600"/>
            <a:ext cx="684212" cy="12398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4" name="Line 22"/>
          <p:cNvSpPr>
            <a:spLocks noChangeShapeType="1"/>
          </p:cNvSpPr>
          <p:nvPr/>
        </p:nvSpPr>
        <p:spPr bwMode="auto">
          <a:xfrm>
            <a:off x="7616825" y="1117600"/>
            <a:ext cx="492125" cy="896938"/>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5" name="Line 23"/>
          <p:cNvSpPr>
            <a:spLocks noChangeShapeType="1"/>
          </p:cNvSpPr>
          <p:nvPr/>
        </p:nvSpPr>
        <p:spPr bwMode="auto">
          <a:xfrm flipH="1">
            <a:off x="7102475" y="1093788"/>
            <a:ext cx="950913" cy="17367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6" name="Line 24"/>
          <p:cNvSpPr>
            <a:spLocks noChangeShapeType="1"/>
          </p:cNvSpPr>
          <p:nvPr/>
        </p:nvSpPr>
        <p:spPr bwMode="auto">
          <a:xfrm flipH="1">
            <a:off x="7483475" y="1093788"/>
            <a:ext cx="950913" cy="173672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7" name="Line 25"/>
          <p:cNvSpPr>
            <a:spLocks noChangeShapeType="1"/>
          </p:cNvSpPr>
          <p:nvPr/>
        </p:nvSpPr>
        <p:spPr bwMode="auto">
          <a:xfrm flipV="1">
            <a:off x="6453188" y="1093788"/>
            <a:ext cx="795337" cy="14763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8" name="Line 26"/>
          <p:cNvSpPr>
            <a:spLocks noChangeShapeType="1"/>
          </p:cNvSpPr>
          <p:nvPr/>
        </p:nvSpPr>
        <p:spPr bwMode="auto">
          <a:xfrm flipH="1" flipV="1">
            <a:off x="6621463" y="2003425"/>
            <a:ext cx="323850" cy="625475"/>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029" name="Oval 27"/>
          <p:cNvSpPr>
            <a:spLocks noChangeArrowheads="1"/>
          </p:cNvSpPr>
          <p:nvPr/>
        </p:nvSpPr>
        <p:spPr bwMode="auto">
          <a:xfrm>
            <a:off x="6978650" y="1400175"/>
            <a:ext cx="168275" cy="177800"/>
          </a:xfrm>
          <a:prstGeom prst="ellipse">
            <a:avLst/>
          </a:prstGeom>
          <a:solidFill>
            <a:srgbClr val="FFFF00"/>
          </a:solidFill>
          <a:ln w="11113">
            <a:solidFill>
              <a:srgbClr val="FFFF00"/>
            </a:solidFill>
            <a:round/>
            <a:headEnd/>
            <a:tailEnd/>
          </a:ln>
        </p:spPr>
        <p:txBody>
          <a:bodyPr/>
          <a:lstStyle/>
          <a:p>
            <a:endParaRPr lang="en-US"/>
          </a:p>
        </p:txBody>
      </p:sp>
      <p:sp>
        <p:nvSpPr>
          <p:cNvPr id="84030" name="Oval 28"/>
          <p:cNvSpPr>
            <a:spLocks noChangeArrowheads="1"/>
          </p:cNvSpPr>
          <p:nvPr/>
        </p:nvSpPr>
        <p:spPr bwMode="auto">
          <a:xfrm>
            <a:off x="7550150" y="1731963"/>
            <a:ext cx="168275" cy="176212"/>
          </a:xfrm>
          <a:prstGeom prst="ellipse">
            <a:avLst/>
          </a:prstGeom>
          <a:solidFill>
            <a:srgbClr val="FFFF00"/>
          </a:solidFill>
          <a:ln w="11113">
            <a:solidFill>
              <a:srgbClr val="FFFF00"/>
            </a:solidFill>
            <a:round/>
            <a:headEnd/>
            <a:tailEnd/>
          </a:ln>
        </p:spPr>
        <p:txBody>
          <a:bodyPr/>
          <a:lstStyle/>
          <a:p>
            <a:endParaRPr lang="en-US"/>
          </a:p>
        </p:txBody>
      </p:sp>
      <p:sp>
        <p:nvSpPr>
          <p:cNvPr id="84031" name="Oval 29"/>
          <p:cNvSpPr>
            <a:spLocks noChangeArrowheads="1"/>
          </p:cNvSpPr>
          <p:nvPr/>
        </p:nvSpPr>
        <p:spPr bwMode="auto">
          <a:xfrm>
            <a:off x="7000875" y="2051050"/>
            <a:ext cx="168275" cy="176213"/>
          </a:xfrm>
          <a:prstGeom prst="ellipse">
            <a:avLst/>
          </a:prstGeom>
          <a:solidFill>
            <a:srgbClr val="FFFF00"/>
          </a:solidFill>
          <a:ln w="11113">
            <a:solidFill>
              <a:srgbClr val="FFFF00"/>
            </a:solidFill>
            <a:round/>
            <a:headEnd/>
            <a:tailEnd/>
          </a:ln>
        </p:spPr>
        <p:txBody>
          <a:bodyPr/>
          <a:lstStyle/>
          <a:p>
            <a:endParaRPr lang="en-US"/>
          </a:p>
        </p:txBody>
      </p:sp>
      <p:sp>
        <p:nvSpPr>
          <p:cNvPr id="84032" name="Oval 30"/>
          <p:cNvSpPr>
            <a:spLocks noChangeArrowheads="1"/>
          </p:cNvSpPr>
          <p:nvPr/>
        </p:nvSpPr>
        <p:spPr bwMode="auto">
          <a:xfrm>
            <a:off x="7751763" y="2073275"/>
            <a:ext cx="168275" cy="177800"/>
          </a:xfrm>
          <a:prstGeom prst="ellipse">
            <a:avLst/>
          </a:prstGeom>
          <a:solidFill>
            <a:srgbClr val="FFFF00"/>
          </a:solidFill>
          <a:ln w="11113">
            <a:solidFill>
              <a:srgbClr val="FFFF00"/>
            </a:solidFill>
            <a:round/>
            <a:headEnd/>
            <a:tailEnd/>
          </a:ln>
        </p:spPr>
        <p:txBody>
          <a:bodyPr/>
          <a:lstStyle/>
          <a:p>
            <a:endParaRPr lang="en-US"/>
          </a:p>
        </p:txBody>
      </p:sp>
      <p:sp>
        <p:nvSpPr>
          <p:cNvPr id="84033" name="Oval 31"/>
          <p:cNvSpPr>
            <a:spLocks noChangeArrowheads="1"/>
          </p:cNvSpPr>
          <p:nvPr/>
        </p:nvSpPr>
        <p:spPr bwMode="auto">
          <a:xfrm>
            <a:off x="7740650" y="1400175"/>
            <a:ext cx="168275" cy="177800"/>
          </a:xfrm>
          <a:prstGeom prst="ellipse">
            <a:avLst/>
          </a:prstGeom>
          <a:solidFill>
            <a:srgbClr val="FFFF00"/>
          </a:solidFill>
          <a:ln w="11113">
            <a:solidFill>
              <a:srgbClr val="FFFF00"/>
            </a:solidFill>
            <a:round/>
            <a:headEnd/>
            <a:tailEnd/>
          </a:ln>
        </p:spPr>
        <p:txBody>
          <a:bodyPr/>
          <a:lstStyle/>
          <a:p>
            <a:endParaRPr lang="en-US"/>
          </a:p>
        </p:txBody>
      </p:sp>
      <p:sp>
        <p:nvSpPr>
          <p:cNvPr id="84034" name="Oval 32"/>
          <p:cNvSpPr>
            <a:spLocks noChangeArrowheads="1"/>
          </p:cNvSpPr>
          <p:nvPr/>
        </p:nvSpPr>
        <p:spPr bwMode="auto">
          <a:xfrm>
            <a:off x="8143875" y="1412875"/>
            <a:ext cx="166688" cy="176213"/>
          </a:xfrm>
          <a:prstGeom prst="ellipse">
            <a:avLst/>
          </a:prstGeom>
          <a:solidFill>
            <a:srgbClr val="FFFF00"/>
          </a:solidFill>
          <a:ln w="11113">
            <a:solidFill>
              <a:srgbClr val="FFFF00"/>
            </a:solidFill>
            <a:round/>
            <a:headEnd/>
            <a:tailEnd/>
          </a:ln>
        </p:spPr>
        <p:txBody>
          <a:bodyPr/>
          <a:lstStyle/>
          <a:p>
            <a:endParaRPr lang="en-US"/>
          </a:p>
        </p:txBody>
      </p:sp>
      <p:sp>
        <p:nvSpPr>
          <p:cNvPr id="84035" name="Oval 33"/>
          <p:cNvSpPr>
            <a:spLocks noChangeArrowheads="1"/>
          </p:cNvSpPr>
          <p:nvPr/>
        </p:nvSpPr>
        <p:spPr bwMode="auto">
          <a:xfrm>
            <a:off x="6621463" y="2051050"/>
            <a:ext cx="168275" cy="176213"/>
          </a:xfrm>
          <a:prstGeom prst="ellipse">
            <a:avLst/>
          </a:prstGeom>
          <a:solidFill>
            <a:srgbClr val="FFFF00"/>
          </a:solidFill>
          <a:ln w="11113">
            <a:solidFill>
              <a:srgbClr val="FFFF00"/>
            </a:solidFill>
            <a:round/>
            <a:headEnd/>
            <a:tailEnd/>
          </a:ln>
        </p:spPr>
        <p:txBody>
          <a:bodyPr/>
          <a:lstStyle/>
          <a:p>
            <a:endParaRPr lang="en-US"/>
          </a:p>
        </p:txBody>
      </p:sp>
      <p:sp>
        <p:nvSpPr>
          <p:cNvPr id="84036" name="Oval 34"/>
          <p:cNvSpPr>
            <a:spLocks noChangeArrowheads="1"/>
          </p:cNvSpPr>
          <p:nvPr/>
        </p:nvSpPr>
        <p:spPr bwMode="auto">
          <a:xfrm>
            <a:off x="7527925" y="2428875"/>
            <a:ext cx="168275" cy="176213"/>
          </a:xfrm>
          <a:prstGeom prst="ellipse">
            <a:avLst/>
          </a:prstGeom>
          <a:solidFill>
            <a:srgbClr val="FFFF00"/>
          </a:solidFill>
          <a:ln w="11113">
            <a:solidFill>
              <a:srgbClr val="FFFF00"/>
            </a:solidFill>
            <a:round/>
            <a:headEnd/>
            <a:tailEnd/>
          </a:ln>
        </p:spPr>
        <p:txBody>
          <a:bodyPr/>
          <a:lstStyle/>
          <a:p>
            <a:endParaRPr lang="en-US"/>
          </a:p>
        </p:txBody>
      </p:sp>
      <p:sp>
        <p:nvSpPr>
          <p:cNvPr id="84037" name="Line 80"/>
          <p:cNvSpPr>
            <a:spLocks noChangeShapeType="1"/>
          </p:cNvSpPr>
          <p:nvPr/>
        </p:nvSpPr>
        <p:spPr bwMode="auto">
          <a:xfrm flipH="1">
            <a:off x="1676400" y="1828800"/>
            <a:ext cx="304800"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4038" name="Line 81"/>
          <p:cNvSpPr>
            <a:spLocks noChangeShapeType="1"/>
          </p:cNvSpPr>
          <p:nvPr/>
        </p:nvSpPr>
        <p:spPr bwMode="auto">
          <a:xfrm>
            <a:off x="4572000" y="2514600"/>
            <a:ext cx="381000" cy="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84039" name="Object 2"/>
          <p:cNvGraphicFramePr>
            <a:graphicFrameLocks noChangeAspect="1"/>
          </p:cNvGraphicFramePr>
          <p:nvPr>
            <p:extLst>
              <p:ext uri="{D42A27DB-BD31-4B8C-83A1-F6EECF244321}">
                <p14:modId xmlns:p14="http://schemas.microsoft.com/office/powerpoint/2010/main" val="1888055347"/>
              </p:ext>
            </p:extLst>
          </p:nvPr>
        </p:nvGraphicFramePr>
        <p:xfrm>
          <a:off x="5210175" y="5165725"/>
          <a:ext cx="1250950" cy="566738"/>
        </p:xfrm>
        <a:graphic>
          <a:graphicData uri="http://schemas.openxmlformats.org/presentationml/2006/ole">
            <mc:AlternateContent xmlns:mc="http://schemas.openxmlformats.org/markup-compatibility/2006">
              <mc:Choice xmlns:v="urn:schemas-microsoft-com:vml" Requires="v">
                <p:oleObj spid="_x0000_s20514" name="Equation" r:id="rId3" imgW="952500" imgH="431800" progId="Equation.3">
                  <p:embed/>
                </p:oleObj>
              </mc:Choice>
              <mc:Fallback>
                <p:oleObj name="Equation" r:id="rId3" imgW="952500" imgH="431800" progId="Equation.3">
                  <p:embed/>
                  <p:pic>
                    <p:nvPicPr>
                      <p:cNvPr id="0" name=""/>
                      <p:cNvPicPr>
                        <a:picLocks noChangeAspect="1" noChangeArrowheads="1"/>
                      </p:cNvPicPr>
                      <p:nvPr/>
                    </p:nvPicPr>
                    <p:blipFill>
                      <a:blip r:embed="rId4"/>
                      <a:srcRect/>
                      <a:stretch>
                        <a:fillRect/>
                      </a:stretch>
                    </p:blipFill>
                    <p:spPr bwMode="auto">
                      <a:xfrm>
                        <a:off x="5210175" y="5165725"/>
                        <a:ext cx="1250950"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5509591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685800" y="381000"/>
            <a:ext cx="7772400" cy="533400"/>
          </a:xfrm>
        </p:spPr>
        <p:txBody>
          <a:bodyPr/>
          <a:lstStyle/>
          <a:p>
            <a:r>
              <a:rPr lang="en-US">
                <a:latin typeface="Arial" charset="0"/>
                <a:ea typeface="ＭＳ Ｐゴシック" charset="0"/>
                <a:cs typeface="ＭＳ Ｐゴシック" charset="0"/>
              </a:rPr>
              <a:t>Monte Carlo output</a:t>
            </a:r>
            <a:br>
              <a:rPr lang="en-US">
                <a:latin typeface="Arial" charset="0"/>
                <a:ea typeface="ＭＳ Ｐゴシック" charset="0"/>
                <a:cs typeface="ＭＳ Ｐゴシック" charset="0"/>
              </a:rPr>
            </a:br>
            <a:r>
              <a:rPr lang="en-US" sz="2400">
                <a:latin typeface="Arial" charset="0"/>
                <a:ea typeface="ＭＳ Ｐゴシック" charset="0"/>
                <a:cs typeface="ＭＳ Ｐゴシック" charset="0"/>
              </a:rPr>
              <a:t>(Semi-grand Canonical)</a:t>
            </a:r>
            <a:endParaRPr lang="en-US">
              <a:latin typeface="Arial" charset="0"/>
              <a:ea typeface="ＭＳ Ｐゴシック" charset="0"/>
              <a:cs typeface="ＭＳ Ｐゴシック" charset="0"/>
            </a:endParaRPr>
          </a:p>
        </p:txBody>
      </p:sp>
      <p:sp>
        <p:nvSpPr>
          <p:cNvPr id="84994" name="TextBox 3"/>
          <p:cNvSpPr txBox="1">
            <a:spLocks noChangeArrowheads="1"/>
          </p:cNvSpPr>
          <p:nvPr/>
        </p:nvSpPr>
        <p:spPr bwMode="auto">
          <a:xfrm>
            <a:off x="528638" y="1595438"/>
            <a:ext cx="80565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a:solidFill>
                  <a:srgbClr val="008000"/>
                </a:solidFill>
              </a:rPr>
              <a:t>Thermodynamic variables controlled in Monte Carlo (i.e. input)</a:t>
            </a:r>
          </a:p>
        </p:txBody>
      </p:sp>
      <p:sp>
        <p:nvSpPr>
          <p:cNvPr id="84995" name="TextBox 5"/>
          <p:cNvSpPr txBox="1">
            <a:spLocks noChangeArrowheads="1"/>
          </p:cNvSpPr>
          <p:nvPr/>
        </p:nvSpPr>
        <p:spPr bwMode="auto">
          <a:xfrm>
            <a:off x="2590800" y="3048000"/>
            <a:ext cx="33559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solidFill>
                  <a:srgbClr val="008000"/>
                </a:solidFill>
              </a:rPr>
              <a:t>Output from Monte Carlo</a:t>
            </a:r>
          </a:p>
        </p:txBody>
      </p:sp>
      <p:pic>
        <p:nvPicPr>
          <p:cNvPr id="2" name="Picture 1"/>
          <p:cNvPicPr>
            <a:picLocks noChangeAspect="1"/>
          </p:cNvPicPr>
          <p:nvPr/>
        </p:nvPicPr>
        <p:blipFill>
          <a:blip r:embed="rId2"/>
          <a:stretch>
            <a:fillRect/>
          </a:stretch>
        </p:blipFill>
        <p:spPr>
          <a:xfrm>
            <a:off x="1922463" y="3708400"/>
            <a:ext cx="1663700" cy="571500"/>
          </a:xfrm>
          <a:prstGeom prst="rect">
            <a:avLst/>
          </a:prstGeom>
        </p:spPr>
      </p:pic>
      <p:pic>
        <p:nvPicPr>
          <p:cNvPr id="3" name="Picture 2"/>
          <p:cNvPicPr>
            <a:picLocks noChangeAspect="1"/>
          </p:cNvPicPr>
          <p:nvPr/>
        </p:nvPicPr>
        <p:blipFill>
          <a:blip r:embed="rId3"/>
          <a:stretch>
            <a:fillRect/>
          </a:stretch>
        </p:blipFill>
        <p:spPr>
          <a:xfrm>
            <a:off x="5146675" y="3679202"/>
            <a:ext cx="1600200" cy="571500"/>
          </a:xfrm>
          <a:prstGeom prst="rect">
            <a:avLst/>
          </a:prstGeom>
        </p:spPr>
      </p:pic>
      <p:pic>
        <p:nvPicPr>
          <p:cNvPr id="4" name="Picture 3"/>
          <p:cNvPicPr>
            <a:picLocks noChangeAspect="1"/>
          </p:cNvPicPr>
          <p:nvPr/>
        </p:nvPicPr>
        <p:blipFill>
          <a:blip r:embed="rId4"/>
          <a:stretch>
            <a:fillRect/>
          </a:stretch>
        </p:blipFill>
        <p:spPr>
          <a:xfrm>
            <a:off x="3944728" y="2171450"/>
            <a:ext cx="774700" cy="558800"/>
          </a:xfrm>
          <a:prstGeom prst="rect">
            <a:avLst/>
          </a:prstGeom>
        </p:spPr>
      </p:pic>
    </p:spTree>
    <p:extLst>
      <p:ext uri="{BB962C8B-B14F-4D97-AF65-F5344CB8AC3E}">
        <p14:creationId xmlns:p14="http://schemas.microsoft.com/office/powerpoint/2010/main" val="294483270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p:nvPr>
        </p:nvSpPr>
        <p:spPr>
          <a:xfrm>
            <a:off x="685800" y="381000"/>
            <a:ext cx="7772400" cy="533400"/>
          </a:xfrm>
        </p:spPr>
        <p:txBody>
          <a:bodyPr/>
          <a:lstStyle/>
          <a:p>
            <a:r>
              <a:rPr lang="en-US">
                <a:latin typeface="Arial" charset="0"/>
                <a:ea typeface="ＭＳ Ｐゴシック" charset="0"/>
                <a:cs typeface="ＭＳ Ｐゴシック" charset="0"/>
              </a:rPr>
              <a:t>Monte Carlo output</a:t>
            </a:r>
            <a:br>
              <a:rPr lang="en-US">
                <a:latin typeface="Arial" charset="0"/>
                <a:ea typeface="ＭＳ Ｐゴシック" charset="0"/>
                <a:cs typeface="ＭＳ Ｐゴシック" charset="0"/>
              </a:rPr>
            </a:br>
            <a:r>
              <a:rPr lang="en-US" sz="2400">
                <a:latin typeface="Arial" charset="0"/>
                <a:ea typeface="ＭＳ Ｐゴシック" charset="0"/>
                <a:cs typeface="ＭＳ Ｐゴシック" charset="0"/>
              </a:rPr>
              <a:t>(Semi-grand Canonical)</a:t>
            </a:r>
            <a:endParaRPr lang="en-US">
              <a:latin typeface="Arial" charset="0"/>
              <a:ea typeface="ＭＳ Ｐゴシック" charset="0"/>
              <a:cs typeface="ＭＳ Ｐゴシック" charset="0"/>
            </a:endParaRPr>
          </a:p>
        </p:txBody>
      </p:sp>
      <p:pic>
        <p:nvPicPr>
          <p:cNvPr id="5" name="Picture 4"/>
          <p:cNvPicPr>
            <a:picLocks noChangeAspect="1"/>
          </p:cNvPicPr>
          <p:nvPr/>
        </p:nvPicPr>
        <p:blipFill>
          <a:blip r:embed="rId2"/>
          <a:stretch>
            <a:fillRect/>
          </a:stretch>
        </p:blipFill>
        <p:spPr>
          <a:xfrm>
            <a:off x="1310818" y="1570867"/>
            <a:ext cx="6061650" cy="2020550"/>
          </a:xfrm>
          <a:prstGeom prst="rect">
            <a:avLst/>
          </a:prstGeom>
        </p:spPr>
      </p:pic>
      <p:pic>
        <p:nvPicPr>
          <p:cNvPr id="6" name="Picture 5"/>
          <p:cNvPicPr>
            <a:picLocks noChangeAspect="1"/>
          </p:cNvPicPr>
          <p:nvPr/>
        </p:nvPicPr>
        <p:blipFill>
          <a:blip r:embed="rId3"/>
          <a:stretch>
            <a:fillRect/>
          </a:stretch>
        </p:blipFill>
        <p:spPr>
          <a:xfrm>
            <a:off x="1252426" y="3500582"/>
            <a:ext cx="6261682" cy="1433973"/>
          </a:xfrm>
          <a:prstGeom prst="rect">
            <a:avLst/>
          </a:prstGeom>
        </p:spPr>
      </p:pic>
    </p:spTree>
    <p:extLst>
      <p:ext uri="{BB962C8B-B14F-4D97-AF65-F5344CB8AC3E}">
        <p14:creationId xmlns:p14="http://schemas.microsoft.com/office/powerpoint/2010/main" val="3719211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11"/>
          <p:cNvSpPr>
            <a:spLocks noGrp="1"/>
          </p:cNvSpPr>
          <p:nvPr>
            <p:ph type="dt" sz="half" idx="10"/>
          </p:nvPr>
        </p:nvSpPr>
        <p:spPr/>
        <p:txBody>
          <a:bodyPr/>
          <a:lstStyle/>
          <a:p>
            <a:fld id="{A00F8AC2-6752-7747-9752-DEC647943ECE}" type="datetime1">
              <a:t>5/24/17</a:t>
            </a:fld>
            <a:endParaRPr lang="en-US"/>
          </a:p>
        </p:txBody>
      </p:sp>
      <p:sp>
        <p:nvSpPr>
          <p:cNvPr id="5" name="Slide Number Placeholder 4"/>
          <p:cNvSpPr>
            <a:spLocks noGrp="1"/>
          </p:cNvSpPr>
          <p:nvPr>
            <p:ph type="sldNum" sz="quarter" idx="12"/>
          </p:nvPr>
        </p:nvSpPr>
        <p:spPr/>
        <p:txBody>
          <a:bodyPr/>
          <a:lstStyle/>
          <a:p>
            <a:fld id="{BAA8CC9D-1FF2-734A-A1A9-D6179BAE4F09}" type="slidenum">
              <a:rPr/>
              <a:pPr/>
              <a:t>4</a:t>
            </a:fld>
            <a:endParaRPr lang="en-US"/>
          </a:p>
        </p:txBody>
      </p:sp>
      <p:sp>
        <p:nvSpPr>
          <p:cNvPr id="2" name="Title 1"/>
          <p:cNvSpPr>
            <a:spLocks noGrp="1"/>
          </p:cNvSpPr>
          <p:nvPr>
            <p:ph type="title"/>
          </p:nvPr>
        </p:nvSpPr>
        <p:spPr>
          <a:xfrm>
            <a:off x="457200" y="14772"/>
            <a:ext cx="8229600" cy="635031"/>
          </a:xfrm>
        </p:spPr>
        <p:txBody>
          <a:bodyPr>
            <a:normAutofit fontScale="90000"/>
          </a:bodyPr>
          <a:lstStyle/>
          <a:p>
            <a:r>
              <a:rPr lang="en-US"/>
              <a:t>Zr-O binary system</a:t>
            </a:r>
          </a:p>
        </p:txBody>
      </p:sp>
      <p:sp>
        <p:nvSpPr>
          <p:cNvPr id="3" name="Content Placeholder 2"/>
          <p:cNvSpPr>
            <a:spLocks noGrp="1"/>
          </p:cNvSpPr>
          <p:nvPr>
            <p:ph idx="4294967295"/>
          </p:nvPr>
        </p:nvSpPr>
        <p:spPr>
          <a:xfrm>
            <a:off x="0" y="2489200"/>
            <a:ext cx="3217333" cy="4056063"/>
          </a:xfrm>
        </p:spPr>
        <p:txBody>
          <a:bodyPr/>
          <a:lstStyle/>
          <a:p>
            <a:pPr marL="0" indent="0">
              <a:buNone/>
            </a:pPr>
            <a:r>
              <a:rPr lang="en-US" sz="2400" dirty="0" err="1"/>
              <a:t>Zr</a:t>
            </a:r>
            <a:r>
              <a:rPr lang="en-US" sz="2400" dirty="0"/>
              <a:t>:</a:t>
            </a:r>
          </a:p>
          <a:p>
            <a:pPr lvl="1"/>
            <a:r>
              <a:rPr lang="en-US" sz="2000" dirty="0"/>
              <a:t>Very high O solubility</a:t>
            </a:r>
          </a:p>
          <a:p>
            <a:pPr marL="0" indent="0">
              <a:buNone/>
            </a:pPr>
            <a:r>
              <a:rPr lang="en-US" sz="2400" dirty="0" err="1"/>
              <a:t>ZrO</a:t>
            </a:r>
            <a:r>
              <a:rPr lang="en-US" sz="2400" baseline="-25000" dirty="0" err="1"/>
              <a:t>x</a:t>
            </a:r>
            <a:endParaRPr lang="en-US" sz="2400" baseline="-25000" dirty="0"/>
          </a:p>
          <a:p>
            <a:pPr lvl="1"/>
            <a:r>
              <a:rPr lang="en-US" sz="2000" dirty="0"/>
              <a:t>Series of </a:t>
            </a:r>
            <a:r>
              <a:rPr lang="en-US" sz="2000" dirty="0" err="1"/>
              <a:t>suboxide</a:t>
            </a:r>
            <a:r>
              <a:rPr lang="en-US" sz="2000" dirty="0"/>
              <a:t> phases</a:t>
            </a:r>
            <a:endParaRPr lang="en-US" sz="2400" dirty="0"/>
          </a:p>
          <a:p>
            <a:pPr marL="0" indent="0">
              <a:buNone/>
            </a:pPr>
            <a:r>
              <a:rPr lang="en-US" sz="2400" dirty="0"/>
              <a:t>ZrO</a:t>
            </a:r>
            <a:r>
              <a:rPr lang="en-US" sz="2400" baseline="-25000" dirty="0"/>
              <a:t>2-x</a:t>
            </a:r>
          </a:p>
          <a:p>
            <a:pPr lvl="1"/>
            <a:r>
              <a:rPr lang="en-US" sz="2000" dirty="0"/>
              <a:t>Oxide </a:t>
            </a:r>
          </a:p>
          <a:p>
            <a:endParaRPr lang="en-US" dirty="0"/>
          </a:p>
        </p:txBody>
      </p:sp>
      <p:pic>
        <p:nvPicPr>
          <p:cNvPr id="6" name="Picture 5"/>
          <p:cNvPicPr>
            <a:picLocks noChangeAspect="1"/>
          </p:cNvPicPr>
          <p:nvPr/>
        </p:nvPicPr>
        <p:blipFill>
          <a:blip r:embed="rId2"/>
          <a:stretch>
            <a:fillRect/>
          </a:stretch>
        </p:blipFill>
        <p:spPr>
          <a:xfrm>
            <a:off x="3137221" y="1366761"/>
            <a:ext cx="6006779" cy="4655857"/>
          </a:xfrm>
          <a:prstGeom prst="rect">
            <a:avLst/>
          </a:prstGeom>
        </p:spPr>
      </p:pic>
      <p:sp>
        <p:nvSpPr>
          <p:cNvPr id="7" name="TextBox 6"/>
          <p:cNvSpPr txBox="1"/>
          <p:nvPr/>
        </p:nvSpPr>
        <p:spPr>
          <a:xfrm>
            <a:off x="2590800" y="5972240"/>
            <a:ext cx="6604755" cy="307777"/>
          </a:xfrm>
          <a:prstGeom prst="rect">
            <a:avLst/>
          </a:prstGeom>
          <a:noFill/>
        </p:spPr>
        <p:txBody>
          <a:bodyPr wrap="none" rtlCol="0">
            <a:spAutoFit/>
          </a:bodyPr>
          <a:lstStyle/>
          <a:p>
            <a:r>
              <a:rPr lang="en-US" sz="1400"/>
              <a:t>J.P. Abriata, J. Garcés, and R. Versaci, Bulletin of Alloy Phase Diagrams Vol. 7 No. 2 1986 .</a:t>
            </a:r>
          </a:p>
        </p:txBody>
      </p:sp>
      <p:pic>
        <p:nvPicPr>
          <p:cNvPr id="8" name="Picture 7" descr="diffusion_illustration.jpg"/>
          <p:cNvPicPr/>
          <p:nvPr/>
        </p:nvPicPr>
        <p:blipFill>
          <a:blip r:embed="rId3"/>
          <a:stretch>
            <a:fillRect/>
          </a:stretch>
        </p:blipFill>
        <p:spPr>
          <a:xfrm>
            <a:off x="738862" y="182880"/>
            <a:ext cx="1214675" cy="1945640"/>
          </a:xfrm>
          <a:prstGeom prst="rect">
            <a:avLst/>
          </a:prstGeom>
        </p:spPr>
      </p:pic>
    </p:spTree>
    <p:extLst>
      <p:ext uri="{BB962C8B-B14F-4D97-AF65-F5344CB8AC3E}">
        <p14:creationId xmlns:p14="http://schemas.microsoft.com/office/powerpoint/2010/main" val="4119722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Monte Carlo </a:t>
            </a:r>
          </a:p>
        </p:txBody>
      </p:sp>
      <p:sp>
        <p:nvSpPr>
          <p:cNvPr id="3" name="Content Placeholder 2"/>
          <p:cNvSpPr>
            <a:spLocks noGrp="1"/>
          </p:cNvSpPr>
          <p:nvPr>
            <p:ph idx="1"/>
          </p:nvPr>
        </p:nvSpPr>
        <p:spPr>
          <a:xfrm>
            <a:off x="457200" y="1600200"/>
            <a:ext cx="8229600" cy="4969465"/>
          </a:xfrm>
        </p:spPr>
        <p:txBody>
          <a:bodyPr>
            <a:noAutofit/>
          </a:bodyPr>
          <a:lstStyle/>
          <a:p>
            <a:r>
              <a:rPr lang="en-US" sz="2400"/>
              <a:t>See 'casm monte -h' and 'casm format </a:t>
            </a:r>
            <a:r>
              <a:rPr lang="uk-UA" sz="2400"/>
              <a:t>--</a:t>
            </a:r>
            <a:r>
              <a:rPr lang="en-US" sz="2400"/>
              <a:t>monte' for help setting up an input file.</a:t>
            </a:r>
          </a:p>
          <a:p>
            <a:r>
              <a:rPr lang="en-US" sz="2400"/>
              <a:t>The input file lets you specify:</a:t>
            </a:r>
          </a:p>
          <a:p>
            <a:pPr lvl="1"/>
            <a:r>
              <a:rPr lang="en-US" sz="2000"/>
              <a:t>The cluster expansion </a:t>
            </a:r>
          </a:p>
          <a:p>
            <a:pPr lvl="1"/>
            <a:r>
              <a:rPr lang="en-US" sz="2000"/>
              <a:t>Supercell and initial configuration</a:t>
            </a:r>
          </a:p>
          <a:p>
            <a:pPr lvl="1"/>
            <a:r>
              <a:rPr lang="en-US" sz="2000"/>
              <a:t>Pathway in             space, with dependent or independent runs</a:t>
            </a:r>
          </a:p>
          <a:p>
            <a:pPr lvl="1"/>
            <a:r>
              <a:rPr lang="en-US" sz="2000"/>
              <a:t>Monte Carlo ensemble:</a:t>
            </a:r>
          </a:p>
          <a:p>
            <a:pPr lvl="2"/>
            <a:r>
              <a:rPr lang="en-US" sz="1800"/>
              <a:t>"grand_canonical" (only option currently) for semi-grand canonical ensemble</a:t>
            </a:r>
          </a:p>
          <a:p>
            <a:pPr lvl="1"/>
            <a:r>
              <a:rPr lang="en-US" sz="2000"/>
              <a:t>Monte Carlo method:</a:t>
            </a:r>
          </a:p>
          <a:p>
            <a:pPr lvl="2"/>
            <a:r>
              <a:rPr lang="en-US" sz="1800"/>
              <a:t>'metropolis' or 'lte1' (low temperature expansion)</a:t>
            </a:r>
          </a:p>
          <a:p>
            <a:pPr lvl="1"/>
            <a:r>
              <a:rPr lang="en-US" sz="2000"/>
              <a:t>Quantities to sample &amp; convergence criteria</a:t>
            </a:r>
            <a:endParaRPr lang="en-US" sz="1800"/>
          </a:p>
          <a:p>
            <a:pPr lvl="1"/>
            <a:r>
              <a:rPr lang="en-US" sz="2000"/>
              <a:t>Enable saving configurations encountered during Monte Carlo into your configuration list</a:t>
            </a:r>
            <a:endParaRPr lang="en-US"/>
          </a:p>
        </p:txBody>
      </p:sp>
      <p:pic>
        <p:nvPicPr>
          <p:cNvPr id="5" name="Picture 4"/>
          <p:cNvPicPr>
            <a:picLocks noChangeAspect="1"/>
          </p:cNvPicPr>
          <p:nvPr/>
        </p:nvPicPr>
        <p:blipFill>
          <a:blip r:embed="rId2"/>
          <a:stretch>
            <a:fillRect/>
          </a:stretch>
        </p:blipFill>
        <p:spPr>
          <a:xfrm>
            <a:off x="2496308" y="3515744"/>
            <a:ext cx="628450" cy="438917"/>
          </a:xfrm>
          <a:prstGeom prst="rect">
            <a:avLst/>
          </a:prstGeom>
        </p:spPr>
      </p:pic>
    </p:spTree>
    <p:extLst>
      <p:ext uri="{BB962C8B-B14F-4D97-AF65-F5344CB8AC3E}">
        <p14:creationId xmlns:p14="http://schemas.microsoft.com/office/powerpoint/2010/main" val="22047554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Monte Carlo Convergence </a:t>
            </a:r>
          </a:p>
        </p:txBody>
      </p:sp>
      <p:sp>
        <p:nvSpPr>
          <p:cNvPr id="3" name="Content Placeholder 2"/>
          <p:cNvSpPr>
            <a:spLocks noGrp="1"/>
          </p:cNvSpPr>
          <p:nvPr>
            <p:ph idx="1"/>
          </p:nvPr>
        </p:nvSpPr>
        <p:spPr>
          <a:xfrm>
            <a:off x="457200" y="1600200"/>
            <a:ext cx="8506146" cy="4969465"/>
          </a:xfrm>
        </p:spPr>
        <p:txBody>
          <a:bodyPr>
            <a:noAutofit/>
          </a:bodyPr>
          <a:lstStyle/>
          <a:p>
            <a:r>
              <a:rPr lang="en-US" sz="2400"/>
              <a:t>All quantities that are given a requested precision must first equilibrate, and then the estimated precision on the average must converge to the requested precision</a:t>
            </a:r>
          </a:p>
          <a:p>
            <a:pPr lvl="1"/>
            <a:r>
              <a:rPr lang="en-US" sz="2000"/>
              <a:t>A. van de Walle, M. Asta, </a:t>
            </a:r>
            <a:r>
              <a:rPr lang="en-US" sz="2000" i="1"/>
              <a:t>Modell. Simul. Mater. Sci. Eng.</a:t>
            </a:r>
            <a:r>
              <a:rPr lang="en-US" sz="2000"/>
              <a:t> </a:t>
            </a:r>
            <a:r>
              <a:rPr lang="en-US" sz="2000" b="1"/>
              <a:t>10</a:t>
            </a:r>
            <a:r>
              <a:rPr lang="en-US" sz="2000"/>
              <a:t>, 521 (2002)</a:t>
            </a:r>
          </a:p>
        </p:txBody>
      </p:sp>
      <p:pic>
        <p:nvPicPr>
          <p:cNvPr id="4" name="Picture 3"/>
          <p:cNvPicPr>
            <a:picLocks noChangeAspect="1"/>
          </p:cNvPicPr>
          <p:nvPr/>
        </p:nvPicPr>
        <p:blipFill>
          <a:blip r:embed="rId2"/>
          <a:stretch>
            <a:fillRect/>
          </a:stretch>
        </p:blipFill>
        <p:spPr>
          <a:xfrm>
            <a:off x="2279314" y="3268941"/>
            <a:ext cx="4567281" cy="3300724"/>
          </a:xfrm>
          <a:prstGeom prst="rect">
            <a:avLst/>
          </a:prstGeom>
        </p:spPr>
      </p:pic>
    </p:spTree>
    <p:extLst>
      <p:ext uri="{BB962C8B-B14F-4D97-AF65-F5344CB8AC3E}">
        <p14:creationId xmlns:p14="http://schemas.microsoft.com/office/powerpoint/2010/main" val="194522653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 diagram construction</a:t>
            </a:r>
          </a:p>
        </p:txBody>
      </p:sp>
      <p:pic>
        <p:nvPicPr>
          <p:cNvPr id="7" name="Picture 6" descr="vary_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229" y="1624025"/>
            <a:ext cx="6146476" cy="4609857"/>
          </a:xfrm>
          <a:prstGeom prst="rect">
            <a:avLst/>
          </a:prstGeom>
        </p:spPr>
      </p:pic>
    </p:spTree>
    <p:extLst>
      <p:ext uri="{BB962C8B-B14F-4D97-AF65-F5344CB8AC3E}">
        <p14:creationId xmlns:p14="http://schemas.microsoft.com/office/powerpoint/2010/main" val="202876142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 diagram construction</a:t>
            </a:r>
          </a:p>
        </p:txBody>
      </p:sp>
      <p:pic>
        <p:nvPicPr>
          <p:cNvPr id="3" name="Picture 2" descr="vary_T_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71600"/>
            <a:ext cx="7315200" cy="5486400"/>
          </a:xfrm>
          <a:prstGeom prst="rect">
            <a:avLst/>
          </a:prstGeom>
        </p:spPr>
      </p:pic>
    </p:spTree>
    <p:extLst>
      <p:ext uri="{BB962C8B-B14F-4D97-AF65-F5344CB8AC3E}">
        <p14:creationId xmlns:p14="http://schemas.microsoft.com/office/powerpoint/2010/main" val="41096961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0555"/>
          </a:xfrm>
        </p:spPr>
        <p:txBody>
          <a:bodyPr/>
          <a:lstStyle/>
          <a:p>
            <a:r>
              <a:rPr lang="en-US"/>
              <a:t>Phase diagram construction</a:t>
            </a:r>
          </a:p>
        </p:txBody>
      </p:sp>
      <p:pic>
        <p:nvPicPr>
          <p:cNvPr id="5" name="Picture 4" descr="phase_boundary_tracing_3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Tree>
    <p:extLst>
      <p:ext uri="{BB962C8B-B14F-4D97-AF65-F5344CB8AC3E}">
        <p14:creationId xmlns:p14="http://schemas.microsoft.com/office/powerpoint/2010/main" val="272705890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0555"/>
          </a:xfrm>
        </p:spPr>
        <p:txBody>
          <a:bodyPr/>
          <a:lstStyle/>
          <a:p>
            <a:r>
              <a:rPr lang="en-US"/>
              <a:t>Phase diagram construction</a:t>
            </a:r>
          </a:p>
        </p:txBody>
      </p:sp>
      <p:pic>
        <p:nvPicPr>
          <p:cNvPr id="4" name="Picture 3" descr="phase_boundary_tra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Tree>
    <p:extLst>
      <p:ext uri="{BB962C8B-B14F-4D97-AF65-F5344CB8AC3E}">
        <p14:creationId xmlns:p14="http://schemas.microsoft.com/office/powerpoint/2010/main" val="354230063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90555"/>
          </a:xfrm>
        </p:spPr>
        <p:txBody>
          <a:bodyPr/>
          <a:lstStyle/>
          <a:p>
            <a:r>
              <a:rPr lang="en-US"/>
              <a:t>Phase diagram construction</a:t>
            </a:r>
          </a:p>
        </p:txBody>
      </p:sp>
      <p:pic>
        <p:nvPicPr>
          <p:cNvPr id="3" name="Picture 2" descr="phase_boundary_tracing_85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6096000"/>
          </a:xfrm>
          <a:prstGeom prst="rect">
            <a:avLst/>
          </a:prstGeom>
        </p:spPr>
      </p:pic>
    </p:spTree>
    <p:extLst>
      <p:ext uri="{BB962C8B-B14F-4D97-AF65-F5344CB8AC3E}">
        <p14:creationId xmlns:p14="http://schemas.microsoft.com/office/powerpoint/2010/main" val="35423006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457200" y="14772"/>
            <a:ext cx="8229600" cy="635031"/>
          </a:xfrm>
        </p:spPr>
        <p:txBody>
          <a:bodyPr>
            <a:normAutofit fontScale="90000"/>
          </a:bodyPr>
          <a:lstStyle/>
          <a:p>
            <a:r>
              <a:rPr lang="en-US">
                <a:latin typeface="Arial" charset="0"/>
                <a:ea typeface="ＭＳ Ｐゴシック" charset="0"/>
                <a:cs typeface="ＭＳ Ｐゴシック" charset="0"/>
              </a:rPr>
              <a:t>Calculated phase diagram</a:t>
            </a:r>
          </a:p>
        </p:txBody>
      </p:sp>
      <p:pic>
        <p:nvPicPr>
          <p:cNvPr id="72706" name="Picture 6" descr="Zr-O_phase_diagr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6629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4" descr="ZrO_1_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724400"/>
            <a:ext cx="18288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4" descr="ZrO_1_3_confi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4876800"/>
            <a:ext cx="21875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9" name="Picture 4" descr="ZrO_1_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0800" y="4876800"/>
            <a:ext cx="2157413"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Box 22"/>
          <p:cNvSpPr txBox="1">
            <a:spLocks noChangeArrowheads="1"/>
          </p:cNvSpPr>
          <p:nvPr/>
        </p:nvSpPr>
        <p:spPr bwMode="auto">
          <a:xfrm>
            <a:off x="5829300" y="6324600"/>
            <a:ext cx="741363"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ZrO</a:t>
            </a:r>
            <a:r>
              <a:rPr lang="en-US" baseline="-25000"/>
              <a:t>1/2</a:t>
            </a:r>
            <a:endParaRPr lang="en-US"/>
          </a:p>
        </p:txBody>
      </p:sp>
      <p:sp>
        <p:nvSpPr>
          <p:cNvPr id="72711" name="TextBox 23"/>
          <p:cNvSpPr txBox="1">
            <a:spLocks noChangeArrowheads="1"/>
          </p:cNvSpPr>
          <p:nvPr/>
        </p:nvSpPr>
        <p:spPr bwMode="auto">
          <a:xfrm>
            <a:off x="3149600" y="6324600"/>
            <a:ext cx="741363"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ZrO</a:t>
            </a:r>
            <a:r>
              <a:rPr lang="en-US" baseline="-25000"/>
              <a:t>1/3</a:t>
            </a:r>
            <a:endParaRPr lang="en-US"/>
          </a:p>
        </p:txBody>
      </p:sp>
      <p:sp>
        <p:nvSpPr>
          <p:cNvPr id="72712" name="TextBox 24"/>
          <p:cNvSpPr txBox="1">
            <a:spLocks noChangeArrowheads="1"/>
          </p:cNvSpPr>
          <p:nvPr/>
        </p:nvSpPr>
        <p:spPr bwMode="auto">
          <a:xfrm>
            <a:off x="876300" y="6324600"/>
            <a:ext cx="741363" cy="3683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ZrO</a:t>
            </a:r>
            <a:r>
              <a:rPr lang="en-US" baseline="-25000"/>
              <a:t>1/6</a:t>
            </a:r>
            <a:endParaRPr lang="en-US"/>
          </a:p>
        </p:txBody>
      </p:sp>
      <p:cxnSp>
        <p:nvCxnSpPr>
          <p:cNvPr id="11" name="Straight Arrow Connector 10"/>
          <p:cNvCxnSpPr/>
          <p:nvPr/>
        </p:nvCxnSpPr>
        <p:spPr>
          <a:xfrm rot="5400000" flipH="1" flipV="1">
            <a:off x="914400" y="3429000"/>
            <a:ext cx="1676400" cy="762000"/>
          </a:xfrm>
          <a:prstGeom prst="straightConnector1">
            <a:avLst/>
          </a:prstGeom>
          <a:ln w="12700" cap="flat" cmpd="sng" algn="ctr">
            <a:solidFill>
              <a:schemeClr val="accent4"/>
            </a:solidFill>
            <a:prstDash val="solid"/>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2" name="Straight Arrow Connector 11"/>
          <p:cNvCxnSpPr/>
          <p:nvPr/>
        </p:nvCxnSpPr>
        <p:spPr>
          <a:xfrm rot="16200000" flipV="1">
            <a:off x="1905000" y="3657600"/>
            <a:ext cx="1981200" cy="457200"/>
          </a:xfrm>
          <a:prstGeom prst="straightConnector1">
            <a:avLst/>
          </a:prstGeom>
          <a:ln w="12700" cap="flat" cmpd="sng" algn="ctr">
            <a:solidFill>
              <a:schemeClr val="accent4"/>
            </a:solidFill>
            <a:prstDash val="solid"/>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13" name="Straight Arrow Connector 12"/>
          <p:cNvCxnSpPr/>
          <p:nvPr/>
        </p:nvCxnSpPr>
        <p:spPr>
          <a:xfrm rot="10800000">
            <a:off x="3276600" y="3429000"/>
            <a:ext cx="2286000" cy="1447800"/>
          </a:xfrm>
          <a:prstGeom prst="straightConnector1">
            <a:avLst/>
          </a:prstGeom>
          <a:ln w="12700" cap="flat" cmpd="sng" algn="ctr">
            <a:solidFill>
              <a:schemeClr val="accent4"/>
            </a:solidFill>
            <a:prstDash val="solid"/>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pic>
        <p:nvPicPr>
          <p:cNvPr id="72716"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3352800"/>
            <a:ext cx="21336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7" name="TextBox 18"/>
          <p:cNvSpPr txBox="1">
            <a:spLocks noChangeArrowheads="1"/>
          </p:cNvSpPr>
          <p:nvPr/>
        </p:nvSpPr>
        <p:spPr bwMode="auto">
          <a:xfrm>
            <a:off x="7989888" y="2971800"/>
            <a:ext cx="696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a:t>ZrO</a:t>
            </a:r>
          </a:p>
        </p:txBody>
      </p:sp>
      <p:cxnSp>
        <p:nvCxnSpPr>
          <p:cNvPr id="16" name="Straight Arrow Connector 15"/>
          <p:cNvCxnSpPr/>
          <p:nvPr/>
        </p:nvCxnSpPr>
        <p:spPr>
          <a:xfrm rot="10800000">
            <a:off x="4800600" y="3886200"/>
            <a:ext cx="2514600" cy="1588"/>
          </a:xfrm>
          <a:prstGeom prst="straightConnector1">
            <a:avLst/>
          </a:prstGeom>
          <a:ln w="12700" cap="flat" cmpd="sng" algn="ctr">
            <a:solidFill>
              <a:schemeClr val="accent4"/>
            </a:solidFill>
            <a:prstDash val="solid"/>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91656590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2"/>
            <a:ext cx="8229600" cy="635031"/>
          </a:xfrm>
        </p:spPr>
        <p:txBody>
          <a:bodyPr>
            <a:normAutofit fontScale="90000"/>
          </a:bodyPr>
          <a:lstStyle/>
          <a:p>
            <a:r>
              <a:rPr lang="en-US" dirty="0" smtClean="0"/>
              <a:t>CASM Tutorial Outline</a:t>
            </a:r>
            <a:endParaRPr lang="en-US" dirty="0"/>
          </a:p>
        </p:txBody>
      </p:sp>
      <p:sp>
        <p:nvSpPr>
          <p:cNvPr id="3" name="Content Placeholder 2"/>
          <p:cNvSpPr>
            <a:spLocks noGrp="1"/>
          </p:cNvSpPr>
          <p:nvPr>
            <p:ph idx="4294967295"/>
          </p:nvPr>
        </p:nvSpPr>
        <p:spPr>
          <a:xfrm>
            <a:off x="606777" y="649804"/>
            <a:ext cx="8229600" cy="6081196"/>
          </a:xfrm>
        </p:spPr>
        <p:txBody>
          <a:bodyPr>
            <a:normAutofit fontScale="92500" lnSpcReduction="20000"/>
          </a:bodyPr>
          <a:lstStyle/>
          <a:p>
            <a:pPr marL="0" indent="0">
              <a:buNone/>
            </a:pPr>
            <a:r>
              <a:rPr lang="en-US" sz="2800" dirty="0" smtClean="0"/>
              <a:t>1:30 – 3:00:</a:t>
            </a:r>
          </a:p>
          <a:p>
            <a:r>
              <a:rPr lang="en-US" sz="2800" dirty="0" smtClean="0"/>
              <a:t>Crystal </a:t>
            </a:r>
            <a:r>
              <a:rPr lang="en-US" sz="2800" dirty="0"/>
              <a:t>structure identification &amp; </a:t>
            </a:r>
            <a:r>
              <a:rPr lang="en-US" sz="2800" dirty="0" smtClean="0"/>
              <a:t>specification</a:t>
            </a:r>
          </a:p>
          <a:p>
            <a:r>
              <a:rPr lang="en-US" sz="2800" dirty="0" smtClean="0"/>
              <a:t>Symmetry analysis</a:t>
            </a:r>
          </a:p>
          <a:p>
            <a:r>
              <a:rPr lang="en-US" sz="2800" dirty="0" smtClean="0"/>
              <a:t>Using CASM to manage data</a:t>
            </a:r>
            <a:endParaRPr lang="en-US" sz="2800" dirty="0"/>
          </a:p>
          <a:p>
            <a:pPr lvl="1"/>
            <a:r>
              <a:rPr lang="en-US" sz="2400" dirty="0" smtClean="0"/>
              <a:t>Configuration selections and query syntax</a:t>
            </a:r>
            <a:endParaRPr lang="en-US" sz="2400" dirty="0"/>
          </a:p>
          <a:p>
            <a:pPr lvl="1"/>
            <a:r>
              <a:rPr lang="en-US" sz="2400" dirty="0" smtClean="0"/>
              <a:t>Maintaining sanity with cluster expansion profiles </a:t>
            </a:r>
          </a:p>
          <a:p>
            <a:r>
              <a:rPr lang="en-US" sz="2800" dirty="0" smtClean="0"/>
              <a:t>Cluster expansion basics</a:t>
            </a:r>
            <a:endParaRPr lang="en-US" sz="2800" dirty="0"/>
          </a:p>
          <a:p>
            <a:pPr lvl="1"/>
            <a:r>
              <a:rPr lang="en-US" sz="2400" dirty="0"/>
              <a:t>Configuration enumeration</a:t>
            </a:r>
          </a:p>
          <a:p>
            <a:pPr lvl="1"/>
            <a:r>
              <a:rPr lang="en-US" sz="2400" dirty="0"/>
              <a:t>Cluster </a:t>
            </a:r>
            <a:r>
              <a:rPr lang="en-US" sz="2400" dirty="0" smtClean="0"/>
              <a:t>expansion basis sets </a:t>
            </a:r>
            <a:r>
              <a:rPr lang="en-US" sz="2400" dirty="0"/>
              <a:t>&amp; correlation </a:t>
            </a:r>
            <a:r>
              <a:rPr lang="en-US" sz="2400" dirty="0" smtClean="0"/>
              <a:t>evaluation</a:t>
            </a:r>
            <a:endParaRPr lang="en-US" sz="2400" dirty="0"/>
          </a:p>
          <a:p>
            <a:pPr marL="0" indent="0">
              <a:buNone/>
            </a:pPr>
            <a:r>
              <a:rPr lang="en-US" sz="2800" dirty="0" smtClean="0"/>
              <a:t/>
            </a:r>
            <a:br>
              <a:rPr lang="en-US" sz="2800" dirty="0" smtClean="0"/>
            </a:br>
            <a:r>
              <a:rPr lang="en-US" sz="2800" dirty="0" smtClean="0"/>
              <a:t>3:30 – 5:00:</a:t>
            </a:r>
          </a:p>
          <a:p>
            <a:r>
              <a:rPr lang="en-US" sz="2800" dirty="0" smtClean="0"/>
              <a:t>Parameterizing cluster expansions</a:t>
            </a:r>
          </a:p>
          <a:p>
            <a:r>
              <a:rPr lang="en-US" sz="2800" dirty="0" smtClean="0"/>
              <a:t>Predicting thermodynamic properties with grand canonical Monte Carlo</a:t>
            </a:r>
          </a:p>
          <a:p>
            <a:r>
              <a:rPr lang="en-US" sz="2800" dirty="0" smtClean="0"/>
              <a:t>Free energy integration and phase diagram construction</a:t>
            </a:r>
            <a:endParaRPr lang="en-US" sz="2400" dirty="0"/>
          </a:p>
        </p:txBody>
      </p:sp>
    </p:spTree>
    <p:extLst>
      <p:ext uri="{BB962C8B-B14F-4D97-AF65-F5344CB8AC3E}">
        <p14:creationId xmlns:p14="http://schemas.microsoft.com/office/powerpoint/2010/main" val="322791537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4294967295"/>
          </p:nvPr>
        </p:nvSpPr>
        <p:spPr>
          <a:xfrm>
            <a:off x="7243417" y="6544455"/>
            <a:ext cx="1903412" cy="228600"/>
          </a:xfrm>
          <a:prstGeom prst="rect">
            <a:avLst/>
          </a:prstGeom>
        </p:spPr>
        <p:txBody>
          <a:bodyPr/>
          <a:lstStyle/>
          <a:p>
            <a:fld id="{D39C2D9C-453A-6548-A178-EA949D7AD32F}" type="slidenum">
              <a:rPr lang="en-GB" smtClean="0"/>
              <a:pPr/>
              <a:t>49</a:t>
            </a:fld>
            <a:endParaRPr lang="en-GB" dirty="0"/>
          </a:p>
        </p:txBody>
      </p:sp>
      <p:pic>
        <p:nvPicPr>
          <p:cNvPr id="5" name="Picture 4" descr="Screen Shot 2016-02-18 at 10.30.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850721"/>
          </a:xfrm>
          <a:prstGeom prst="rect">
            <a:avLst/>
          </a:prstGeom>
        </p:spPr>
      </p:pic>
      <p:pic>
        <p:nvPicPr>
          <p:cNvPr id="4" name="Picture 3" descr="Screen Shot 2016-02-18 at 10.30.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370" y="2881105"/>
            <a:ext cx="7423044" cy="2641933"/>
          </a:xfrm>
          <a:prstGeom prst="rect">
            <a:avLst/>
          </a:prstGeom>
        </p:spPr>
      </p:pic>
      <p:pic>
        <p:nvPicPr>
          <p:cNvPr id="7" name="Picture 6" descr="Screen Shot 2016-02-18 at 10.36.54 PM.png"/>
          <p:cNvPicPr>
            <a:picLocks noChangeAspect="1"/>
          </p:cNvPicPr>
          <p:nvPr/>
        </p:nvPicPr>
        <p:blipFill rotWithShape="1">
          <a:blip r:embed="rId4">
            <a:extLst>
              <a:ext uri="{28A0092B-C50C-407E-A947-70E740481C1C}">
                <a14:useLocalDpi xmlns:a14="http://schemas.microsoft.com/office/drawing/2010/main" val="0"/>
              </a:ext>
            </a:extLst>
          </a:blip>
          <a:srcRect t="-2668" r="8882"/>
          <a:stretch/>
        </p:blipFill>
        <p:spPr>
          <a:xfrm>
            <a:off x="0" y="6321779"/>
            <a:ext cx="9144000" cy="536222"/>
          </a:xfrm>
          <a:prstGeom prst="rect">
            <a:avLst/>
          </a:prstGeom>
        </p:spPr>
      </p:pic>
    </p:spTree>
    <p:extLst>
      <p:ext uri="{BB962C8B-B14F-4D97-AF65-F5344CB8AC3E}">
        <p14:creationId xmlns:p14="http://schemas.microsoft.com/office/powerpoint/2010/main" val="9132531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Query calculation results</a:t>
            </a:r>
          </a:p>
        </p:txBody>
      </p:sp>
      <p:sp>
        <p:nvSpPr>
          <p:cNvPr id="3" name="Content Placeholder 2"/>
          <p:cNvSpPr>
            <a:spLocks noGrp="1"/>
          </p:cNvSpPr>
          <p:nvPr>
            <p:ph idx="1"/>
          </p:nvPr>
        </p:nvSpPr>
        <p:spPr>
          <a:xfrm>
            <a:off x="218974" y="1600200"/>
            <a:ext cx="8467826" cy="4525963"/>
          </a:xfrm>
        </p:spPr>
        <p:txBody>
          <a:bodyPr>
            <a:normAutofit/>
          </a:bodyPr>
          <a:lstStyle/>
          <a:p>
            <a:r>
              <a:rPr lang="en-US" sz="1800">
                <a:latin typeface="Menlo Regular"/>
                <a:cs typeface="Menlo Regular"/>
              </a:rPr>
              <a:t>'casm query -c CALCULATED -k 'comp formation_energy hull_dist(CALCULATED)'</a:t>
            </a:r>
          </a:p>
          <a:p>
            <a:pPr lvl="1"/>
            <a:r>
              <a:rPr lang="en-US" sz="1400">
                <a:latin typeface="Menlo Regular"/>
                <a:cs typeface="Menlo Regular"/>
              </a:rPr>
              <a:t>--output &lt;filename&gt; to output to file</a:t>
            </a:r>
          </a:p>
        </p:txBody>
      </p:sp>
      <p:pic>
        <p:nvPicPr>
          <p:cNvPr id="6" name="Picture 5"/>
          <p:cNvPicPr>
            <a:picLocks noChangeAspect="1"/>
          </p:cNvPicPr>
          <p:nvPr/>
        </p:nvPicPr>
        <p:blipFill>
          <a:blip r:embed="rId2"/>
          <a:stretch>
            <a:fillRect/>
          </a:stretch>
        </p:blipFill>
        <p:spPr>
          <a:xfrm>
            <a:off x="0" y="3297203"/>
            <a:ext cx="9144000" cy="2828960"/>
          </a:xfrm>
          <a:prstGeom prst="rect">
            <a:avLst/>
          </a:prstGeom>
        </p:spPr>
      </p:pic>
    </p:spTree>
    <p:extLst>
      <p:ext uri="{BB962C8B-B14F-4D97-AF65-F5344CB8AC3E}">
        <p14:creationId xmlns:p14="http://schemas.microsoft.com/office/powerpoint/2010/main" val="132072400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729631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igure_1.png"/>
          <p:cNvPicPr>
            <a:picLocks noChangeAspect="1"/>
          </p:cNvPicPr>
          <p:nvPr/>
        </p:nvPicPr>
        <p:blipFill rotWithShape="1">
          <a:blip r:embed="rId2">
            <a:extLst>
              <a:ext uri="{28A0092B-C50C-407E-A947-70E740481C1C}">
                <a14:useLocalDpi xmlns:a14="http://schemas.microsoft.com/office/drawing/2010/main" val="0"/>
              </a:ext>
            </a:extLst>
          </a:blip>
          <a:srcRect r="6593"/>
          <a:stretch/>
        </p:blipFill>
        <p:spPr>
          <a:xfrm>
            <a:off x="3826709" y="1417638"/>
            <a:ext cx="5302693" cy="4571365"/>
          </a:xfrm>
          <a:prstGeom prst="rect">
            <a:avLst/>
          </a:prstGeom>
        </p:spPr>
      </p:pic>
      <p:sp>
        <p:nvSpPr>
          <p:cNvPr id="2" name="Title 1"/>
          <p:cNvSpPr>
            <a:spLocks noGrp="1"/>
          </p:cNvSpPr>
          <p:nvPr>
            <p:ph type="title"/>
          </p:nvPr>
        </p:nvSpPr>
        <p:spPr/>
        <p:txBody>
          <a:bodyPr/>
          <a:lstStyle/>
          <a:p>
            <a:r>
              <a:rPr lang="en-US"/>
              <a:t>Plot calculation results, via Python</a:t>
            </a:r>
          </a:p>
        </p:txBody>
      </p:sp>
      <p:sp>
        <p:nvSpPr>
          <p:cNvPr id="5" name="TextBox 4"/>
          <p:cNvSpPr txBox="1"/>
          <p:nvPr/>
        </p:nvSpPr>
        <p:spPr>
          <a:xfrm>
            <a:off x="106842" y="1736410"/>
            <a:ext cx="4710592" cy="4401205"/>
          </a:xfrm>
          <a:prstGeom prst="rect">
            <a:avLst/>
          </a:prstGeom>
          <a:noFill/>
        </p:spPr>
        <p:txBody>
          <a:bodyPr wrap="square" rtlCol="0">
            <a:spAutoFit/>
          </a:bodyPr>
          <a:lstStyle/>
          <a:p>
            <a:r>
              <a:rPr lang="en-US" sz="1000">
                <a:latin typeface="Menlo Regular"/>
                <a:cs typeface="Menlo Regular"/>
              </a:rPr>
              <a:t>from casm.project import Project, Selection</a:t>
            </a:r>
          </a:p>
          <a:p>
            <a:r>
              <a:rPr lang="en-US" sz="1000">
                <a:latin typeface="Menlo Regular"/>
                <a:cs typeface="Menlo Regular"/>
              </a:rPr>
              <a:t>import matplotlib.pyplot as plt</a:t>
            </a:r>
          </a:p>
          <a:p>
            <a:endParaRPr lang="en-US" sz="1000">
              <a:latin typeface="Menlo Regular"/>
              <a:cs typeface="Menlo Regular"/>
            </a:endParaRPr>
          </a:p>
          <a:p>
            <a:r>
              <a:rPr lang="en-US" sz="1000">
                <a:latin typeface="Menlo Regular"/>
                <a:cs typeface="Menlo Regular"/>
              </a:rPr>
              <a:t># construct a 'Selection'</a:t>
            </a:r>
          </a:p>
          <a:p>
            <a:r>
              <a:rPr lang="en-US" sz="1000">
                <a:latin typeface="Menlo Regular"/>
                <a:cs typeface="Menlo Regular"/>
              </a:rPr>
              <a:t>proj = Project()</a:t>
            </a:r>
          </a:p>
          <a:p>
            <a:r>
              <a:rPr lang="en-US" sz="1000">
                <a:latin typeface="Menlo Regular"/>
                <a:cs typeface="Menlo Regular"/>
              </a:rPr>
              <a:t>sel = Selection(proj, 'CALCULATED', all=False)</a:t>
            </a:r>
          </a:p>
          <a:p>
            <a:endParaRPr lang="en-US" sz="1000">
              <a:latin typeface="Menlo Regular"/>
              <a:cs typeface="Menlo Regular"/>
            </a:endParaRPr>
          </a:p>
          <a:p>
            <a:r>
              <a:rPr lang="en-US" sz="1000">
                <a:latin typeface="Menlo Regular"/>
                <a:cs typeface="Menlo Regular"/>
              </a:rPr>
              <a:t># query results into a pandas.DataFrame</a:t>
            </a:r>
          </a:p>
          <a:p>
            <a:r>
              <a:rPr lang="en-US" sz="1000">
                <a:latin typeface="Menlo Regular"/>
                <a:cs typeface="Menlo Regular"/>
              </a:rPr>
              <a:t>comp = 'comp(a)'</a:t>
            </a:r>
          </a:p>
          <a:p>
            <a:r>
              <a:rPr lang="en-US" sz="1000">
                <a:latin typeface="Menlo Regular"/>
                <a:cs typeface="Menlo Regular"/>
              </a:rPr>
              <a:t>Ef = 'formation_energy'</a:t>
            </a:r>
          </a:p>
          <a:p>
            <a:r>
              <a:rPr lang="en-US" sz="1000">
                <a:latin typeface="Menlo Regular"/>
                <a:cs typeface="Menlo Regular"/>
              </a:rPr>
              <a:t>hull_dist = 'hull_dist(CALCULATED,atom_frac)'</a:t>
            </a:r>
          </a:p>
          <a:p>
            <a:r>
              <a:rPr lang="en-US" sz="1000">
                <a:latin typeface="Menlo Regular"/>
                <a:cs typeface="Menlo Regular"/>
              </a:rPr>
              <a:t>sel.query([comp, Ef, hull_dist])</a:t>
            </a:r>
          </a:p>
          <a:p>
            <a:endParaRPr lang="en-US" sz="1000">
              <a:latin typeface="Menlo Regular"/>
              <a:cs typeface="Menlo Regular"/>
            </a:endParaRPr>
          </a:p>
          <a:p>
            <a:r>
              <a:rPr lang="en-US" sz="1000">
                <a:latin typeface="Menlo Regular"/>
                <a:cs typeface="Menlo Regular"/>
              </a:rPr>
              <a:t># get convex hull configurations, </a:t>
            </a:r>
          </a:p>
          <a:p>
            <a:r>
              <a:rPr lang="en-US" sz="1000">
                <a:latin typeface="Menlo Regular"/>
                <a:cs typeface="Menlo Regular"/>
              </a:rPr>
              <a:t># sorted for nice plotting</a:t>
            </a:r>
          </a:p>
          <a:p>
            <a:r>
              <a:rPr lang="en-US" sz="1000">
                <a:latin typeface="Menlo Regular"/>
                <a:cs typeface="Menlo Regular"/>
              </a:rPr>
              <a:t>df = sel.data.sort_values([comp])</a:t>
            </a:r>
          </a:p>
          <a:p>
            <a:r>
              <a:rPr lang="nb-NO" sz="1000">
                <a:latin typeface="Menlo Regular"/>
                <a:cs typeface="Menlo Regular"/>
              </a:rPr>
              <a:t>hull_tol = 1e-6</a:t>
            </a:r>
          </a:p>
          <a:p>
            <a:r>
              <a:rPr lang="nb-NO" sz="1000">
                <a:latin typeface="Menlo Regular"/>
                <a:cs typeface="Menlo Regular"/>
              </a:rPr>
              <a:t>df_hull = df[df[hull_dist] &lt; hull_tol]</a:t>
            </a:r>
          </a:p>
          <a:p>
            <a:r>
              <a:rPr lang="nb-NO" sz="1000">
                <a:latin typeface="Menlo Regular"/>
                <a:cs typeface="Menlo Regular"/>
              </a:rPr>
              <a:t>print df_hull.to_string()</a:t>
            </a:r>
          </a:p>
          <a:p>
            <a:endParaRPr lang="nb-NO" sz="1000">
              <a:latin typeface="Menlo Regular"/>
              <a:cs typeface="Menlo Regular"/>
            </a:endParaRPr>
          </a:p>
          <a:p>
            <a:r>
              <a:rPr lang="nb-NO" sz="1000">
                <a:latin typeface="Menlo Regular"/>
                <a:cs typeface="Menlo Regular"/>
              </a:rPr>
              <a:t># plot formation energies with convex hull</a:t>
            </a:r>
          </a:p>
          <a:p>
            <a:r>
              <a:rPr lang="nb-NO" sz="1000">
                <a:latin typeface="Menlo Regular"/>
                <a:cs typeface="Menlo Regular"/>
              </a:rPr>
              <a:t>plt.scatter(sel.data[comp], sel.data[Ef], </a:t>
            </a:r>
          </a:p>
          <a:p>
            <a:r>
              <a:rPr lang="nb-NO" sz="1000">
                <a:latin typeface="Menlo Regular"/>
                <a:cs typeface="Menlo Regular"/>
              </a:rPr>
              <a:t>  marker='o')</a:t>
            </a:r>
          </a:p>
          <a:p>
            <a:r>
              <a:rPr lang="nb-NO" sz="1000">
                <a:latin typeface="Menlo Regular"/>
                <a:cs typeface="Menlo Regular"/>
              </a:rPr>
              <a:t>plt.plot(df_hull[comp], df_hull[Ef], 'b.-')</a:t>
            </a:r>
          </a:p>
          <a:p>
            <a:r>
              <a:rPr lang="nb-NO" sz="1000">
                <a:latin typeface="Menlo Regular"/>
                <a:cs typeface="Menlo Regular"/>
              </a:rPr>
              <a:t>plt.xlabel(comp)</a:t>
            </a:r>
          </a:p>
          <a:p>
            <a:r>
              <a:rPr lang="nb-NO" sz="1000">
                <a:latin typeface="Menlo Regular"/>
                <a:cs typeface="Menlo Regular"/>
              </a:rPr>
              <a:t>plt.ylabel('Formation energy (eV/unit cell)')</a:t>
            </a:r>
          </a:p>
          <a:p>
            <a:r>
              <a:rPr lang="pt-BR" sz="1000">
                <a:latin typeface="Menlo Regular"/>
                <a:cs typeface="Menlo Regular"/>
              </a:rPr>
              <a:t>plt.xlim([0.,1.])</a:t>
            </a:r>
          </a:p>
          <a:p>
            <a:r>
              <a:rPr lang="pt-BR" sz="1000">
                <a:latin typeface="Menlo Regular"/>
                <a:cs typeface="Menlo Regular"/>
              </a:rPr>
              <a:t>plt.show()</a:t>
            </a:r>
            <a:endParaRPr lang="en-US" sz="1000">
              <a:latin typeface="Menlo Regular"/>
              <a:cs typeface="Menlo Regular"/>
            </a:endParaRPr>
          </a:p>
        </p:txBody>
      </p:sp>
    </p:spTree>
    <p:extLst>
      <p:ext uri="{BB962C8B-B14F-4D97-AF65-F5344CB8AC3E}">
        <p14:creationId xmlns:p14="http://schemas.microsoft.com/office/powerpoint/2010/main" val="6311987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p:cNvGrpSpPr/>
          <p:nvPr/>
        </p:nvGrpSpPr>
        <p:grpSpPr>
          <a:xfrm>
            <a:off x="4107873" y="1486155"/>
            <a:ext cx="4783378" cy="4200929"/>
            <a:chOff x="0" y="2353183"/>
            <a:chExt cx="4787273" cy="4204349"/>
          </a:xfrm>
        </p:grpSpPr>
        <p:cxnSp>
          <p:nvCxnSpPr>
            <p:cNvPr id="115" name="Straight Connector 114"/>
            <p:cNvCxnSpPr>
              <a:stCxn id="162" idx="4"/>
              <a:endCxn id="162" idx="1"/>
            </p:cNvCxnSpPr>
            <p:nvPr/>
          </p:nvCxnSpPr>
          <p:spPr>
            <a:xfrm>
              <a:off x="1216245" y="2475930"/>
              <a:ext cx="2360015" cy="3960685"/>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162" idx="5"/>
              <a:endCxn id="162" idx="2"/>
            </p:cNvCxnSpPr>
            <p:nvPr/>
          </p:nvCxnSpPr>
          <p:spPr>
            <a:xfrm flipH="1">
              <a:off x="1216245" y="2475930"/>
              <a:ext cx="2360015" cy="3960685"/>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62" idx="3"/>
              <a:endCxn id="162" idx="0"/>
            </p:cNvCxnSpPr>
            <p:nvPr/>
          </p:nvCxnSpPr>
          <p:spPr>
            <a:xfrm>
              <a:off x="99054" y="4456273"/>
              <a:ext cx="4594397" cy="0"/>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118" name="Group 117"/>
            <p:cNvGrpSpPr/>
            <p:nvPr/>
          </p:nvGrpSpPr>
          <p:grpSpPr>
            <a:xfrm>
              <a:off x="99054" y="2475929"/>
              <a:ext cx="4594397" cy="3977095"/>
              <a:chOff x="99054" y="2475929"/>
              <a:chExt cx="4594397" cy="3977095"/>
            </a:xfrm>
          </p:grpSpPr>
          <p:sp>
            <p:nvSpPr>
              <p:cNvPr id="162" name="Hexagon 161"/>
              <p:cNvSpPr/>
              <p:nvPr/>
            </p:nvSpPr>
            <p:spPr>
              <a:xfrm>
                <a:off x="99054" y="2475929"/>
                <a:ext cx="4594397" cy="3960687"/>
              </a:xfrm>
              <a:prstGeom prst="hexagon">
                <a:avLst>
                  <a:gd name="adj" fmla="val 28207"/>
                  <a:gd name="vf" fmla="val 115470"/>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Isosceles Triangle 162"/>
              <p:cNvSpPr/>
              <p:nvPr/>
            </p:nvSpPr>
            <p:spPr>
              <a:xfrm>
                <a:off x="670799" y="2486383"/>
                <a:ext cx="3450907" cy="2974920"/>
              </a:xfrm>
              <a:prstGeom prst="triangl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Isosceles Triangle 163"/>
              <p:cNvSpPr/>
              <p:nvPr/>
            </p:nvSpPr>
            <p:spPr>
              <a:xfrm flipV="1">
                <a:off x="670799" y="3478104"/>
                <a:ext cx="3450907" cy="2974920"/>
              </a:xfrm>
              <a:prstGeom prst="triangl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9" name="Oval 118"/>
            <p:cNvSpPr/>
            <p:nvPr/>
          </p:nvSpPr>
          <p:spPr bwMode="auto">
            <a:xfrm>
              <a:off x="2275335" y="2353183"/>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0" name="Oval 119"/>
            <p:cNvSpPr/>
            <p:nvPr/>
          </p:nvSpPr>
          <p:spPr bwMode="auto">
            <a:xfrm>
              <a:off x="3455342" y="2353183"/>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1" name="Oval 120"/>
            <p:cNvSpPr/>
            <p:nvPr/>
          </p:nvSpPr>
          <p:spPr bwMode="auto">
            <a:xfrm>
              <a:off x="1109438" y="2353183"/>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2" name="Oval 121"/>
            <p:cNvSpPr/>
            <p:nvPr/>
          </p:nvSpPr>
          <p:spPr bwMode="auto">
            <a:xfrm>
              <a:off x="2261224"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3" name="Oval 122"/>
            <p:cNvSpPr/>
            <p:nvPr/>
          </p:nvSpPr>
          <p:spPr bwMode="auto">
            <a:xfrm>
              <a:off x="3427120"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4" name="Oval 123"/>
            <p:cNvSpPr/>
            <p:nvPr/>
          </p:nvSpPr>
          <p:spPr bwMode="auto">
            <a:xfrm>
              <a:off x="1123549"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5" name="Oval 124"/>
            <p:cNvSpPr/>
            <p:nvPr/>
          </p:nvSpPr>
          <p:spPr bwMode="auto">
            <a:xfrm>
              <a:off x="4545438"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6" name="Oval 125"/>
            <p:cNvSpPr/>
            <p:nvPr/>
          </p:nvSpPr>
          <p:spPr bwMode="auto">
            <a:xfrm>
              <a:off x="0" y="4337950"/>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7" name="Oval 126"/>
            <p:cNvSpPr/>
            <p:nvPr/>
          </p:nvSpPr>
          <p:spPr bwMode="auto">
            <a:xfrm>
              <a:off x="1690983" y="3357186"/>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8" name="Oval 127"/>
            <p:cNvSpPr/>
            <p:nvPr/>
          </p:nvSpPr>
          <p:spPr bwMode="auto">
            <a:xfrm>
              <a:off x="2856879" y="3357186"/>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29" name="Oval 128"/>
            <p:cNvSpPr/>
            <p:nvPr/>
          </p:nvSpPr>
          <p:spPr bwMode="auto">
            <a:xfrm>
              <a:off x="532141" y="3357186"/>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30" name="Oval 129"/>
            <p:cNvSpPr/>
            <p:nvPr/>
          </p:nvSpPr>
          <p:spPr bwMode="auto">
            <a:xfrm>
              <a:off x="4010474" y="3357186"/>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31" name="Oval 130"/>
            <p:cNvSpPr/>
            <p:nvPr/>
          </p:nvSpPr>
          <p:spPr bwMode="auto">
            <a:xfrm>
              <a:off x="1690983" y="5340385"/>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32" name="Oval 131"/>
            <p:cNvSpPr/>
            <p:nvPr/>
          </p:nvSpPr>
          <p:spPr bwMode="auto">
            <a:xfrm>
              <a:off x="2856879" y="5340385"/>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33" name="Oval 132"/>
            <p:cNvSpPr/>
            <p:nvPr/>
          </p:nvSpPr>
          <p:spPr bwMode="auto">
            <a:xfrm>
              <a:off x="532141" y="5340385"/>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57" name="Oval 156"/>
            <p:cNvSpPr/>
            <p:nvPr/>
          </p:nvSpPr>
          <p:spPr bwMode="auto">
            <a:xfrm>
              <a:off x="4010474" y="5340385"/>
              <a:ext cx="241835" cy="241835"/>
            </a:xfrm>
            <a:prstGeom prst="ellipse">
              <a:avLst/>
            </a:prstGeom>
            <a:solidFill>
              <a:srgbClr val="DECC7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58" name="Oval 157"/>
            <p:cNvSpPr/>
            <p:nvPr/>
          </p:nvSpPr>
          <p:spPr bwMode="auto">
            <a:xfrm>
              <a:off x="2275335" y="6315697"/>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59" name="Oval 158"/>
            <p:cNvSpPr/>
            <p:nvPr/>
          </p:nvSpPr>
          <p:spPr bwMode="auto">
            <a:xfrm>
              <a:off x="3455342" y="6315697"/>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
          <p:nvSpPr>
            <p:cNvPr id="160" name="Oval 159"/>
            <p:cNvSpPr/>
            <p:nvPr/>
          </p:nvSpPr>
          <p:spPr bwMode="auto">
            <a:xfrm>
              <a:off x="1109438" y="6315697"/>
              <a:ext cx="241835" cy="241835"/>
            </a:xfrm>
            <a:prstGeom prst="ellipse">
              <a:avLst/>
            </a:prstGeom>
            <a:solidFill>
              <a:srgbClr val="2A23A6"/>
            </a:solidFill>
            <a:ln w="12700" cap="flat" cmpd="sng" algn="ctr">
              <a:solidFill>
                <a:srgbClr val="000000"/>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grpSp>
      <p:sp>
        <p:nvSpPr>
          <p:cNvPr id="4" name="Slide Number Placeholder 3"/>
          <p:cNvSpPr>
            <a:spLocks noGrp="1"/>
          </p:cNvSpPr>
          <p:nvPr>
            <p:ph type="sldNum" idx="4294967295"/>
          </p:nvPr>
        </p:nvSpPr>
        <p:spPr>
          <a:xfrm>
            <a:off x="7243417" y="6633355"/>
            <a:ext cx="1903412" cy="228600"/>
          </a:xfrm>
          <a:prstGeom prst="rect">
            <a:avLst/>
          </a:prstGeom>
        </p:spPr>
        <p:txBody>
          <a:bodyPr/>
          <a:lstStyle/>
          <a:p>
            <a:fld id="{FF0EF04C-814C-9745-952F-F2B2B17C398C}" type="slidenum">
              <a:rPr lang="en-GB" smtClean="0"/>
              <a:pPr/>
              <a:t>7</a:t>
            </a:fld>
            <a:endParaRPr lang="en-GB"/>
          </a:p>
        </p:txBody>
      </p:sp>
      <p:sp>
        <p:nvSpPr>
          <p:cNvPr id="2" name="Title 1"/>
          <p:cNvSpPr>
            <a:spLocks noGrp="1"/>
          </p:cNvSpPr>
          <p:nvPr>
            <p:ph type="title"/>
          </p:nvPr>
        </p:nvSpPr>
        <p:spPr/>
        <p:txBody>
          <a:bodyPr>
            <a:normAutofit fontScale="90000"/>
          </a:bodyPr>
          <a:lstStyle/>
          <a:p>
            <a:r>
              <a:rPr lang="en-US" smtClean="0"/>
              <a:t>The Cluster Expansion</a:t>
            </a:r>
            <a:endParaRPr lang="en-US" dirty="0"/>
          </a:p>
        </p:txBody>
      </p:sp>
      <p:sp>
        <p:nvSpPr>
          <p:cNvPr id="142" name="Content Placeholder 141"/>
          <p:cNvSpPr>
            <a:spLocks noGrp="1"/>
          </p:cNvSpPr>
          <p:nvPr>
            <p:ph idx="4294967295"/>
          </p:nvPr>
        </p:nvSpPr>
        <p:spPr>
          <a:xfrm>
            <a:off x="0" y="1663700"/>
            <a:ext cx="4191000" cy="3630613"/>
          </a:xfrm>
          <a:prstGeom prst="rect">
            <a:avLst/>
          </a:prstGeom>
        </p:spPr>
        <p:txBody>
          <a:bodyPr>
            <a:normAutofit lnSpcReduction="10000"/>
          </a:bodyPr>
          <a:lstStyle/>
          <a:p>
            <a:pPr>
              <a:buNone/>
            </a:pPr>
            <a:r>
              <a:rPr lang="en-US" dirty="0" smtClean="0"/>
              <a:t>	Interactions between sites are described by products of </a:t>
            </a:r>
            <a:r>
              <a:rPr lang="en-US" dirty="0" err="1" smtClean="0"/>
              <a:t>σ</a:t>
            </a:r>
            <a:r>
              <a:rPr lang="en-US" i="1" baseline="-25000" dirty="0" err="1" smtClean="0"/>
              <a:t>i</a:t>
            </a:r>
            <a:r>
              <a:rPr lang="en-US" baseline="-25000" dirty="0" smtClean="0"/>
              <a:t> </a:t>
            </a:r>
            <a:r>
              <a:rPr lang="en-US" dirty="0" smtClean="0"/>
              <a:t>.</a:t>
            </a:r>
          </a:p>
          <a:p>
            <a:pPr>
              <a:buNone/>
            </a:pPr>
            <a:endParaRPr lang="en-US" sz="1600" dirty="0" smtClean="0"/>
          </a:p>
          <a:p>
            <a:pPr>
              <a:buNone/>
            </a:pPr>
            <a:r>
              <a:rPr lang="en-US" dirty="0" smtClean="0"/>
              <a:t>	Fit interaction parameters to a database of DFT energies.</a:t>
            </a:r>
          </a:p>
        </p:txBody>
      </p:sp>
      <p:sp>
        <p:nvSpPr>
          <p:cNvPr id="82" name="TextBox 81"/>
          <p:cNvSpPr txBox="1"/>
          <p:nvPr/>
        </p:nvSpPr>
        <p:spPr>
          <a:xfrm>
            <a:off x="1063977" y="6347177"/>
            <a:ext cx="7213600" cy="461665"/>
          </a:xfrm>
          <a:prstGeom prst="rect">
            <a:avLst/>
          </a:prstGeom>
          <a:noFill/>
        </p:spPr>
        <p:txBody>
          <a:bodyPr wrap="square" rtlCol="0">
            <a:spAutoFit/>
          </a:bodyPr>
          <a:lstStyle/>
          <a:p>
            <a:pPr algn="ctr"/>
            <a:r>
              <a:rPr lang="en-US" sz="2400" dirty="0" smtClean="0">
                <a:solidFill>
                  <a:srgbClr val="000000"/>
                </a:solidFill>
              </a:rPr>
              <a:t>Then use symmetry to average over the entire crystal</a:t>
            </a:r>
            <a:endParaRPr lang="en-US" sz="2400" dirty="0">
              <a:solidFill>
                <a:srgbClr val="000000"/>
              </a:solidFill>
            </a:endParaRPr>
          </a:p>
        </p:txBody>
      </p:sp>
      <p:sp>
        <p:nvSpPr>
          <p:cNvPr id="161" name="Rectangle 160"/>
          <p:cNvSpPr/>
          <p:nvPr/>
        </p:nvSpPr>
        <p:spPr>
          <a:xfrm>
            <a:off x="1286" y="5850486"/>
            <a:ext cx="9142714" cy="461665"/>
          </a:xfrm>
          <a:prstGeom prst="rect">
            <a:avLst/>
          </a:prstGeom>
        </p:spPr>
        <p:txBody>
          <a:bodyPr wrap="square">
            <a:spAutoFit/>
          </a:bodyPr>
          <a:lstStyle/>
          <a:p>
            <a:pPr algn="ctr">
              <a:buNone/>
            </a:pPr>
            <a:r>
              <a:rPr lang="en-GB" sz="2400" b="1" dirty="0" smtClean="0">
                <a:solidFill>
                  <a:srgbClr val="000000"/>
                </a:solidFill>
              </a:rPr>
              <a:t> </a:t>
            </a:r>
            <a:r>
              <a:rPr lang="en-GB" sz="2400" b="1" i="1" dirty="0" smtClean="0">
                <a:solidFill>
                  <a:srgbClr val="000000"/>
                </a:solidFill>
                <a:latin typeface="Times New Roman" pitchFamily="1" charset="0"/>
                <a:sym typeface="Symbol" pitchFamily="1" charset="2"/>
              </a:rPr>
              <a:t>E</a:t>
            </a:r>
            <a:r>
              <a:rPr lang="en-GB" sz="2400" b="1" dirty="0" smtClean="0">
                <a:solidFill>
                  <a:srgbClr val="000000"/>
                </a:solidFill>
                <a:latin typeface="Times New Roman" pitchFamily="1" charset="0"/>
                <a:sym typeface="Symbol" pitchFamily="1" charset="2"/>
              </a:rPr>
              <a:t> =</a:t>
            </a:r>
            <a:r>
              <a:rPr lang="en-GB" sz="2400" b="1" baseline="-25000" dirty="0" smtClean="0">
                <a:solidFill>
                  <a:srgbClr val="000000"/>
                </a:solidFill>
                <a:latin typeface="Times New Roman" pitchFamily="1" charset="0"/>
                <a:sym typeface="Symbol" pitchFamily="1" charset="2"/>
              </a:rPr>
              <a:t> </a:t>
            </a:r>
            <a:r>
              <a:rPr lang="en-GB" sz="2400" b="1" i="1" dirty="0" smtClean="0">
                <a:solidFill>
                  <a:srgbClr val="000000"/>
                </a:solidFill>
                <a:latin typeface="Times New Roman" pitchFamily="1" charset="0"/>
              </a:rPr>
              <a:t>J</a:t>
            </a:r>
            <a:r>
              <a:rPr lang="en-GB" sz="2400" b="1" baseline="-25000" dirty="0" smtClean="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smtClean="0">
                <a:solidFill>
                  <a:srgbClr val="000000"/>
                </a:solidFill>
                <a:latin typeface="Times New Roman" pitchFamily="1" charset="0"/>
                <a:sym typeface="Symbol" pitchFamily="1" charset="2"/>
              </a:rPr>
              <a:t>1</a:t>
            </a:r>
            <a:r>
              <a:rPr lang="en-GB" sz="2400" b="1" dirty="0" smtClean="0">
                <a:solidFill>
                  <a:srgbClr val="000000"/>
                </a:solidFill>
                <a:latin typeface="Times New Roman" pitchFamily="1" charset="0"/>
                <a:sym typeface="Symbol" pitchFamily="1" charset="2"/>
              </a:rPr>
              <a:t> +</a:t>
            </a:r>
            <a:r>
              <a:rPr lang="en-GB" sz="2400" b="1" dirty="0" smtClean="0">
                <a:solidFill>
                  <a:srgbClr val="000000"/>
                </a:solidFill>
              </a:rPr>
              <a:t> </a:t>
            </a:r>
            <a:r>
              <a:rPr lang="en-GB" sz="2400" b="1" dirty="0">
                <a:latin typeface="Times New Roman" pitchFamily="1" charset="0"/>
                <a:sym typeface="Symbol" pitchFamily="1" charset="2"/>
              </a:rPr>
              <a:t> </a:t>
            </a:r>
            <a:r>
              <a:rPr lang="en-GB" sz="2400" b="1" i="1" dirty="0" smtClean="0">
                <a:solidFill>
                  <a:srgbClr val="0006FF"/>
                </a:solidFill>
                <a:latin typeface="Times New Roman" pitchFamily="1" charset="0"/>
              </a:rPr>
              <a:t>J</a:t>
            </a:r>
            <a:r>
              <a:rPr lang="en-GB" sz="2400" b="1" baseline="-25000" dirty="0" smtClean="0">
                <a:solidFill>
                  <a:srgbClr val="0006FF"/>
                </a:solidFill>
                <a:latin typeface="Times New Roman" pitchFamily="1" charset="0"/>
                <a:sym typeface="Symbol" pitchFamily="1" charset="2"/>
              </a:rPr>
              <a:t>1,7</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7</a:t>
            </a:r>
            <a:r>
              <a:rPr lang="en-GB" sz="2400" b="1" baseline="-25000" dirty="0" smtClean="0">
                <a:solidFill>
                  <a:srgbClr val="000000"/>
                </a:solidFill>
                <a:latin typeface="Times New Roman" pitchFamily="1" charset="0"/>
                <a:sym typeface="Symbol" pitchFamily="1" charset="2"/>
              </a:rPr>
              <a:t> </a:t>
            </a:r>
            <a:r>
              <a:rPr lang="en-GB" sz="2400" b="1" dirty="0" smtClean="0">
                <a:solidFill>
                  <a:srgbClr val="000000"/>
                </a:solidFill>
                <a:latin typeface="Times New Roman" pitchFamily="1" charset="0"/>
                <a:sym typeface="Symbol" pitchFamily="1" charset="2"/>
              </a:rPr>
              <a:t>+</a:t>
            </a:r>
            <a:r>
              <a:rPr lang="en-GB" sz="2400" b="1" dirty="0" smtClean="0">
                <a:solidFill>
                  <a:srgbClr val="E6AE27"/>
                </a:solidFill>
                <a:latin typeface="Times New Roman" pitchFamily="1" charset="0"/>
                <a:sym typeface="Symbol" pitchFamily="1" charset="2"/>
              </a:rPr>
              <a:t> </a:t>
            </a:r>
            <a:r>
              <a:rPr lang="en-GB" sz="2400" b="1" i="1" dirty="0" smtClean="0">
                <a:solidFill>
                  <a:srgbClr val="E6AE27"/>
                </a:solidFill>
                <a:latin typeface="Times New Roman" pitchFamily="1" charset="0"/>
              </a:rPr>
              <a:t>J</a:t>
            </a:r>
            <a:r>
              <a:rPr lang="en-GB" sz="2400" b="1" baseline="-25000" dirty="0" smtClean="0">
                <a:solidFill>
                  <a:srgbClr val="E6AE27"/>
                </a:solidFill>
                <a:latin typeface="Times New Roman" pitchFamily="1" charset="0"/>
                <a:sym typeface="Symbol" pitchFamily="1" charset="2"/>
              </a:rPr>
              <a:t>1,18</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smtClean="0">
                <a:solidFill>
                  <a:srgbClr val="000000"/>
                </a:solidFill>
                <a:latin typeface="Times New Roman" pitchFamily="1" charset="0"/>
                <a:sym typeface="Symbol" pitchFamily="1" charset="2"/>
              </a:rPr>
              <a:t>18</a:t>
            </a:r>
            <a:r>
              <a:rPr lang="en-GB" sz="2400" b="1" dirty="0" smtClean="0">
                <a:solidFill>
                  <a:srgbClr val="000000"/>
                </a:solidFill>
                <a:latin typeface="Times New Roman" pitchFamily="1" charset="0"/>
                <a:sym typeface="Symbol" pitchFamily="1" charset="2"/>
              </a:rPr>
              <a:t> + </a:t>
            </a:r>
            <a:r>
              <a:rPr lang="en-GB" sz="2400" b="1" i="1" dirty="0" smtClean="0">
                <a:solidFill>
                  <a:srgbClr val="00A702"/>
                </a:solidFill>
                <a:latin typeface="Times New Roman" pitchFamily="1" charset="0"/>
              </a:rPr>
              <a:t>J</a:t>
            </a:r>
            <a:r>
              <a:rPr lang="en-GB" sz="2400" b="1" baseline="-25000" dirty="0" smtClean="0">
                <a:solidFill>
                  <a:srgbClr val="00A702"/>
                </a:solidFill>
                <a:latin typeface="Times New Roman" pitchFamily="1" charset="0"/>
                <a:sym typeface="Symbol" pitchFamily="1" charset="2"/>
              </a:rPr>
              <a:t>1,17</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smtClean="0">
                <a:solidFill>
                  <a:srgbClr val="000000"/>
                </a:solidFill>
                <a:latin typeface="Times New Roman" pitchFamily="1" charset="0"/>
                <a:sym typeface="Symbol" pitchFamily="1" charset="2"/>
              </a:rPr>
              <a:t>17</a:t>
            </a:r>
            <a:r>
              <a:rPr lang="en-GB" sz="2400" b="1" dirty="0" smtClean="0">
                <a:solidFill>
                  <a:srgbClr val="000000"/>
                </a:solidFill>
                <a:latin typeface="Times New Roman" pitchFamily="1" charset="0"/>
                <a:sym typeface="Symbol" pitchFamily="1" charset="2"/>
              </a:rPr>
              <a:t> </a:t>
            </a:r>
            <a:r>
              <a:rPr lang="en-GB" sz="2400" b="1" dirty="0">
                <a:solidFill>
                  <a:srgbClr val="000000"/>
                </a:solidFill>
                <a:latin typeface="Times New Roman" pitchFamily="1" charset="0"/>
                <a:sym typeface="Symbol" pitchFamily="1" charset="2"/>
              </a:rPr>
              <a:t>+</a:t>
            </a:r>
            <a:r>
              <a:rPr lang="en-GB" sz="2400" b="1" dirty="0" smtClean="0">
                <a:latin typeface="Times New Roman" pitchFamily="1" charset="0"/>
                <a:sym typeface="Symbol" pitchFamily="1" charset="2"/>
              </a:rPr>
              <a:t> </a:t>
            </a:r>
            <a:r>
              <a:rPr lang="en-GB" sz="2400" b="1" i="1" dirty="0" smtClean="0">
                <a:solidFill>
                  <a:srgbClr val="DD24D7"/>
                </a:solidFill>
                <a:latin typeface="Times New Roman" pitchFamily="1" charset="0"/>
              </a:rPr>
              <a:t>J</a:t>
            </a:r>
            <a:r>
              <a:rPr lang="en-GB" sz="2400" b="1" baseline="-25000" dirty="0" smtClean="0">
                <a:solidFill>
                  <a:srgbClr val="DD24D7"/>
                </a:solidFill>
                <a:latin typeface="Times New Roman" pitchFamily="1" charset="0"/>
                <a:sym typeface="Symbol" pitchFamily="1" charset="2"/>
              </a:rPr>
              <a:t>1,4,5</a:t>
            </a:r>
            <a:r>
              <a:rPr lang="en-GB" sz="2400" b="1" i="1" dirty="0" smtClean="0">
                <a:solidFill>
                  <a:srgbClr val="000000"/>
                </a:solidFill>
                <a:sym typeface="Symbol" pitchFamily="1" charset="2"/>
              </a:rPr>
              <a:t></a:t>
            </a:r>
            <a:r>
              <a:rPr lang="en-GB" sz="2400" b="1" baseline="-25000" dirty="0" smtClean="0">
                <a:solidFill>
                  <a:srgbClr val="000000"/>
                </a:solidFill>
                <a:latin typeface="Times New Roman" pitchFamily="1" charset="0"/>
                <a:sym typeface="Symbol" pitchFamily="1" charset="2"/>
              </a:rPr>
              <a:t>1</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4</a:t>
            </a:r>
            <a:r>
              <a:rPr lang="en-GB" sz="2400" b="1" i="1" dirty="0" smtClean="0">
                <a:solidFill>
                  <a:srgbClr val="000000"/>
                </a:solidFill>
                <a:sym typeface="Symbol" pitchFamily="1" charset="2"/>
              </a:rPr>
              <a:t></a:t>
            </a:r>
            <a:r>
              <a:rPr lang="en-GB" sz="2400" b="1" baseline="-25000" dirty="0">
                <a:solidFill>
                  <a:srgbClr val="000000"/>
                </a:solidFill>
                <a:latin typeface="Times New Roman" pitchFamily="1" charset="0"/>
                <a:sym typeface="Symbol" pitchFamily="1" charset="2"/>
              </a:rPr>
              <a:t>5</a:t>
            </a:r>
            <a:r>
              <a:rPr lang="en-GB" sz="2400" b="1" dirty="0" smtClean="0">
                <a:solidFill>
                  <a:srgbClr val="000000"/>
                </a:solidFill>
                <a:latin typeface="Times New Roman" pitchFamily="1" charset="0"/>
                <a:sym typeface="Symbol" pitchFamily="1" charset="2"/>
              </a:rPr>
              <a:t> + . . .</a:t>
            </a:r>
            <a:endParaRPr lang="en-US" sz="2400" b="1" dirty="0" smtClean="0">
              <a:solidFill>
                <a:srgbClr val="000000"/>
              </a:solidFill>
            </a:endParaRPr>
          </a:p>
        </p:txBody>
      </p:sp>
      <p:grpSp>
        <p:nvGrpSpPr>
          <p:cNvPr id="63" name="Group 62"/>
          <p:cNvGrpSpPr/>
          <p:nvPr/>
        </p:nvGrpSpPr>
        <p:grpSpPr>
          <a:xfrm>
            <a:off x="3818469" y="1168399"/>
            <a:ext cx="4941710" cy="4540977"/>
            <a:chOff x="4030134" y="1041400"/>
            <a:chExt cx="4941710" cy="4540977"/>
          </a:xfrm>
        </p:grpSpPr>
        <p:sp>
          <p:nvSpPr>
            <p:cNvPr id="64" name="TextBox 63"/>
            <p:cNvSpPr txBox="1"/>
            <p:nvPr/>
          </p:nvSpPr>
          <p:spPr>
            <a:xfrm>
              <a:off x="5118100" y="10668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15</a:t>
              </a:r>
              <a:endParaRPr lang="en-US" sz="1600" dirty="0" smtClean="0">
                <a:solidFill>
                  <a:srgbClr val="000000"/>
                </a:solidFill>
              </a:endParaRPr>
            </a:p>
            <a:p>
              <a:endParaRPr lang="en-US" sz="1600" dirty="0">
                <a:solidFill>
                  <a:srgbClr val="000000"/>
                </a:solidFill>
              </a:endParaRPr>
            </a:p>
          </p:txBody>
        </p:sp>
        <p:sp>
          <p:nvSpPr>
            <p:cNvPr id="65" name="TextBox 64"/>
            <p:cNvSpPr txBox="1"/>
            <p:nvPr/>
          </p:nvSpPr>
          <p:spPr>
            <a:xfrm>
              <a:off x="6235700" y="10414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16</a:t>
              </a:r>
              <a:endParaRPr lang="en-US" sz="1600" dirty="0" smtClean="0">
                <a:solidFill>
                  <a:srgbClr val="000000"/>
                </a:solidFill>
              </a:endParaRPr>
            </a:p>
            <a:p>
              <a:endParaRPr lang="en-US" sz="1600" dirty="0">
                <a:solidFill>
                  <a:srgbClr val="000000"/>
                </a:solidFill>
              </a:endParaRPr>
            </a:p>
          </p:txBody>
        </p:sp>
        <p:sp>
          <p:nvSpPr>
            <p:cNvPr id="66" name="TextBox 65"/>
            <p:cNvSpPr txBox="1"/>
            <p:nvPr/>
          </p:nvSpPr>
          <p:spPr>
            <a:xfrm>
              <a:off x="7340600" y="10668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17</a:t>
              </a:r>
              <a:endParaRPr lang="en-US" sz="1600" dirty="0" smtClean="0">
                <a:solidFill>
                  <a:srgbClr val="000000"/>
                </a:solidFill>
              </a:endParaRPr>
            </a:p>
            <a:p>
              <a:endParaRPr lang="en-US" sz="1600" dirty="0">
                <a:solidFill>
                  <a:srgbClr val="000000"/>
                </a:solidFill>
              </a:endParaRPr>
            </a:p>
          </p:txBody>
        </p:sp>
        <p:sp>
          <p:nvSpPr>
            <p:cNvPr id="67" name="TextBox 66"/>
            <p:cNvSpPr txBox="1"/>
            <p:nvPr/>
          </p:nvSpPr>
          <p:spPr>
            <a:xfrm>
              <a:off x="4533900" y="20828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14</a:t>
              </a:r>
              <a:endParaRPr lang="en-US" sz="1600" dirty="0" smtClean="0">
                <a:solidFill>
                  <a:srgbClr val="000000"/>
                </a:solidFill>
              </a:endParaRPr>
            </a:p>
            <a:p>
              <a:endParaRPr lang="en-US" sz="1600" dirty="0">
                <a:solidFill>
                  <a:srgbClr val="000000"/>
                </a:solidFill>
              </a:endParaRPr>
            </a:p>
          </p:txBody>
        </p:sp>
        <p:sp>
          <p:nvSpPr>
            <p:cNvPr id="71" name="TextBox 70"/>
            <p:cNvSpPr txBox="1"/>
            <p:nvPr/>
          </p:nvSpPr>
          <p:spPr>
            <a:xfrm>
              <a:off x="5676900" y="20701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5</a:t>
              </a:r>
              <a:endParaRPr lang="en-US" sz="1600" dirty="0" smtClean="0">
                <a:solidFill>
                  <a:srgbClr val="000000"/>
                </a:solidFill>
              </a:endParaRPr>
            </a:p>
            <a:p>
              <a:endParaRPr lang="en-US" sz="1600" dirty="0">
                <a:solidFill>
                  <a:srgbClr val="000000"/>
                </a:solidFill>
              </a:endParaRPr>
            </a:p>
          </p:txBody>
        </p:sp>
        <p:sp>
          <p:nvSpPr>
            <p:cNvPr id="74" name="TextBox 73"/>
            <p:cNvSpPr txBox="1"/>
            <p:nvPr/>
          </p:nvSpPr>
          <p:spPr>
            <a:xfrm>
              <a:off x="6819900" y="20701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6</a:t>
              </a:r>
              <a:endParaRPr lang="en-US" sz="1600" dirty="0" smtClean="0">
                <a:solidFill>
                  <a:srgbClr val="000000"/>
                </a:solidFill>
              </a:endParaRPr>
            </a:p>
            <a:p>
              <a:endParaRPr lang="en-US" sz="1600" dirty="0">
                <a:solidFill>
                  <a:srgbClr val="000000"/>
                </a:solidFill>
              </a:endParaRPr>
            </a:p>
          </p:txBody>
        </p:sp>
        <p:sp>
          <p:nvSpPr>
            <p:cNvPr id="75" name="TextBox 74"/>
            <p:cNvSpPr txBox="1"/>
            <p:nvPr/>
          </p:nvSpPr>
          <p:spPr>
            <a:xfrm>
              <a:off x="7937500" y="2082800"/>
              <a:ext cx="495300" cy="324191"/>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18</a:t>
              </a:r>
              <a:endParaRPr lang="en-US" sz="1600" dirty="0" smtClean="0">
                <a:solidFill>
                  <a:srgbClr val="000000"/>
                </a:solidFill>
              </a:endParaRPr>
            </a:p>
          </p:txBody>
        </p:sp>
        <p:sp>
          <p:nvSpPr>
            <p:cNvPr id="79" name="TextBox 78"/>
            <p:cNvSpPr txBox="1"/>
            <p:nvPr/>
          </p:nvSpPr>
          <p:spPr>
            <a:xfrm>
              <a:off x="4030134"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13</a:t>
              </a:r>
              <a:endParaRPr lang="en-US" sz="1600" dirty="0" smtClean="0">
                <a:solidFill>
                  <a:srgbClr val="000000"/>
                </a:solidFill>
              </a:endParaRPr>
            </a:p>
            <a:p>
              <a:endParaRPr lang="en-US" sz="1600" dirty="0">
                <a:solidFill>
                  <a:srgbClr val="000000"/>
                </a:solidFill>
              </a:endParaRPr>
            </a:p>
          </p:txBody>
        </p:sp>
        <p:sp>
          <p:nvSpPr>
            <p:cNvPr id="81" name="TextBox 80"/>
            <p:cNvSpPr txBox="1"/>
            <p:nvPr/>
          </p:nvSpPr>
          <p:spPr>
            <a:xfrm>
              <a:off x="5141736"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4</a:t>
              </a:r>
              <a:endParaRPr lang="en-US" sz="1600" dirty="0" smtClean="0">
                <a:solidFill>
                  <a:srgbClr val="000000"/>
                </a:solidFill>
              </a:endParaRPr>
            </a:p>
            <a:p>
              <a:endParaRPr lang="en-US" sz="1600" dirty="0">
                <a:solidFill>
                  <a:srgbClr val="000000"/>
                </a:solidFill>
              </a:endParaRPr>
            </a:p>
          </p:txBody>
        </p:sp>
        <p:sp>
          <p:nvSpPr>
            <p:cNvPr id="84" name="TextBox 83"/>
            <p:cNvSpPr txBox="1"/>
            <p:nvPr/>
          </p:nvSpPr>
          <p:spPr>
            <a:xfrm>
              <a:off x="6253338"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a:t>
              </a:r>
              <a:endParaRPr lang="en-US" sz="1600" dirty="0" smtClean="0">
                <a:solidFill>
                  <a:srgbClr val="000000"/>
                </a:solidFill>
              </a:endParaRPr>
            </a:p>
            <a:p>
              <a:endParaRPr lang="en-US" sz="1600" dirty="0">
                <a:solidFill>
                  <a:srgbClr val="000000"/>
                </a:solidFill>
              </a:endParaRPr>
            </a:p>
          </p:txBody>
        </p:sp>
        <p:sp>
          <p:nvSpPr>
            <p:cNvPr id="85" name="TextBox 84"/>
            <p:cNvSpPr txBox="1"/>
            <p:nvPr/>
          </p:nvSpPr>
          <p:spPr>
            <a:xfrm>
              <a:off x="7364940"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7</a:t>
              </a:r>
              <a:endParaRPr lang="en-US" sz="1600" dirty="0" smtClean="0">
                <a:solidFill>
                  <a:srgbClr val="000000"/>
                </a:solidFill>
              </a:endParaRPr>
            </a:p>
            <a:p>
              <a:endParaRPr lang="en-US" sz="1600" dirty="0">
                <a:solidFill>
                  <a:srgbClr val="000000"/>
                </a:solidFill>
              </a:endParaRPr>
            </a:p>
          </p:txBody>
        </p:sp>
        <p:sp>
          <p:nvSpPr>
            <p:cNvPr id="86" name="TextBox 85"/>
            <p:cNvSpPr txBox="1"/>
            <p:nvPr/>
          </p:nvSpPr>
          <p:spPr>
            <a:xfrm>
              <a:off x="8476544" y="3035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19</a:t>
              </a:r>
            </a:p>
            <a:p>
              <a:endParaRPr lang="en-US" sz="1600" dirty="0">
                <a:solidFill>
                  <a:srgbClr val="000000"/>
                </a:solidFill>
              </a:endParaRPr>
            </a:p>
          </p:txBody>
        </p:sp>
        <p:sp>
          <p:nvSpPr>
            <p:cNvPr id="97" name="TextBox 96"/>
            <p:cNvSpPr txBox="1"/>
            <p:nvPr/>
          </p:nvSpPr>
          <p:spPr>
            <a:xfrm>
              <a:off x="4457700" y="40513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12</a:t>
              </a:r>
              <a:endParaRPr lang="en-US" sz="1600" dirty="0" smtClean="0">
                <a:solidFill>
                  <a:srgbClr val="000000"/>
                </a:solidFill>
              </a:endParaRPr>
            </a:p>
            <a:p>
              <a:endParaRPr lang="en-US" sz="1600" dirty="0">
                <a:solidFill>
                  <a:srgbClr val="000000"/>
                </a:solidFill>
              </a:endParaRPr>
            </a:p>
          </p:txBody>
        </p:sp>
        <p:sp>
          <p:nvSpPr>
            <p:cNvPr id="100" name="TextBox 99"/>
            <p:cNvSpPr txBox="1"/>
            <p:nvPr/>
          </p:nvSpPr>
          <p:spPr>
            <a:xfrm>
              <a:off x="5626100" y="40386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3</a:t>
              </a:r>
              <a:endParaRPr lang="en-US" sz="1600" dirty="0" smtClean="0">
                <a:solidFill>
                  <a:srgbClr val="000000"/>
                </a:solidFill>
              </a:endParaRPr>
            </a:p>
            <a:p>
              <a:endParaRPr lang="en-US" sz="1600" dirty="0">
                <a:solidFill>
                  <a:srgbClr val="000000"/>
                </a:solidFill>
              </a:endParaRPr>
            </a:p>
          </p:txBody>
        </p:sp>
        <p:sp>
          <p:nvSpPr>
            <p:cNvPr id="101" name="TextBox 100"/>
            <p:cNvSpPr txBox="1"/>
            <p:nvPr/>
          </p:nvSpPr>
          <p:spPr>
            <a:xfrm>
              <a:off x="6743700" y="40386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2</a:t>
              </a:r>
              <a:endParaRPr lang="en-US" sz="1600" dirty="0" smtClean="0">
                <a:solidFill>
                  <a:srgbClr val="000000"/>
                </a:solidFill>
              </a:endParaRPr>
            </a:p>
            <a:p>
              <a:endParaRPr lang="en-US" sz="1600" dirty="0">
                <a:solidFill>
                  <a:srgbClr val="000000"/>
                </a:solidFill>
              </a:endParaRPr>
            </a:p>
          </p:txBody>
        </p:sp>
        <p:sp>
          <p:nvSpPr>
            <p:cNvPr id="104" name="TextBox 103"/>
            <p:cNvSpPr txBox="1"/>
            <p:nvPr/>
          </p:nvSpPr>
          <p:spPr>
            <a:xfrm>
              <a:off x="5080000" y="50292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11</a:t>
              </a:r>
              <a:endParaRPr lang="en-US" sz="1600" dirty="0" smtClean="0">
                <a:solidFill>
                  <a:srgbClr val="000000"/>
                </a:solidFill>
              </a:endParaRPr>
            </a:p>
            <a:p>
              <a:endParaRPr lang="en-US" sz="1600" dirty="0">
                <a:solidFill>
                  <a:srgbClr val="000000"/>
                </a:solidFill>
              </a:endParaRPr>
            </a:p>
          </p:txBody>
        </p:sp>
        <p:sp>
          <p:nvSpPr>
            <p:cNvPr id="105" name="TextBox 104"/>
            <p:cNvSpPr txBox="1"/>
            <p:nvPr/>
          </p:nvSpPr>
          <p:spPr>
            <a:xfrm>
              <a:off x="6172200" y="50292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10</a:t>
              </a:r>
              <a:endParaRPr lang="en-US" sz="1600" dirty="0" smtClean="0">
                <a:solidFill>
                  <a:srgbClr val="000000"/>
                </a:solidFill>
              </a:endParaRPr>
            </a:p>
            <a:p>
              <a:endParaRPr lang="en-US" sz="1600" dirty="0">
                <a:solidFill>
                  <a:srgbClr val="000000"/>
                </a:solidFill>
              </a:endParaRPr>
            </a:p>
          </p:txBody>
        </p:sp>
        <p:sp>
          <p:nvSpPr>
            <p:cNvPr id="106" name="TextBox 105"/>
            <p:cNvSpPr txBox="1"/>
            <p:nvPr/>
          </p:nvSpPr>
          <p:spPr>
            <a:xfrm>
              <a:off x="7430910" y="5016500"/>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9</a:t>
              </a:r>
              <a:endParaRPr lang="en-US" sz="1600" dirty="0" smtClean="0">
                <a:solidFill>
                  <a:srgbClr val="000000"/>
                </a:solidFill>
              </a:endParaRPr>
            </a:p>
            <a:p>
              <a:endParaRPr lang="en-US" sz="1600" dirty="0">
                <a:solidFill>
                  <a:srgbClr val="000000"/>
                </a:solidFill>
              </a:endParaRPr>
            </a:p>
          </p:txBody>
        </p:sp>
        <p:sp>
          <p:nvSpPr>
            <p:cNvPr id="109" name="TextBox 108"/>
            <p:cNvSpPr txBox="1"/>
            <p:nvPr/>
          </p:nvSpPr>
          <p:spPr>
            <a:xfrm>
              <a:off x="7937500" y="4038645"/>
              <a:ext cx="495300" cy="553177"/>
            </a:xfrm>
            <a:prstGeom prst="rect">
              <a:avLst/>
            </a:prstGeom>
            <a:noFill/>
          </p:spPr>
          <p:txBody>
            <a:bodyPr wrap="square" rtlCol="0">
              <a:spAutoFit/>
            </a:bodyPr>
            <a:lstStyle/>
            <a:p>
              <a:r>
                <a:rPr lang="en-US" sz="1600" dirty="0" smtClean="0">
                  <a:solidFill>
                    <a:srgbClr val="000000"/>
                  </a:solidFill>
                </a:rPr>
                <a:t>σ</a:t>
              </a:r>
              <a:r>
                <a:rPr lang="en-US" sz="1600" baseline="-25000" dirty="0" smtClean="0">
                  <a:solidFill>
                    <a:srgbClr val="000000"/>
                  </a:solidFill>
                </a:rPr>
                <a:t>8</a:t>
              </a:r>
              <a:endParaRPr lang="en-US" sz="1600" dirty="0" smtClean="0">
                <a:solidFill>
                  <a:srgbClr val="000000"/>
                </a:solidFill>
              </a:endParaRPr>
            </a:p>
            <a:p>
              <a:endParaRPr lang="en-US" sz="1600" dirty="0">
                <a:solidFill>
                  <a:srgbClr val="000000"/>
                </a:solidFill>
              </a:endParaRPr>
            </a:p>
          </p:txBody>
        </p:sp>
      </p:grpSp>
      <p:cxnSp>
        <p:nvCxnSpPr>
          <p:cNvPr id="58" name="Straight Arrow Connector 57"/>
          <p:cNvCxnSpPr/>
          <p:nvPr/>
        </p:nvCxnSpPr>
        <p:spPr bwMode="auto">
          <a:xfrm rot="9000000">
            <a:off x="6697681" y="3339630"/>
            <a:ext cx="784586" cy="469900"/>
          </a:xfrm>
          <a:prstGeom prst="straightConnector1">
            <a:avLst/>
          </a:prstGeom>
          <a:solidFill>
            <a:srgbClr val="00B8FF"/>
          </a:solidFill>
          <a:ln w="57150" cap="flat" cmpd="sng" algn="ctr">
            <a:solidFill>
              <a:srgbClr val="0000FF"/>
            </a:solidFill>
            <a:prstDash val="solid"/>
            <a:round/>
            <a:headEnd type="triangle" w="med" len="med"/>
            <a:tailEnd type="triangle" w="med" len="med"/>
          </a:ln>
          <a:effectLst/>
        </p:spPr>
      </p:cxnSp>
      <p:cxnSp>
        <p:nvCxnSpPr>
          <p:cNvPr id="59" name="Straight Arrow Connector 58"/>
          <p:cNvCxnSpPr/>
          <p:nvPr/>
        </p:nvCxnSpPr>
        <p:spPr bwMode="auto">
          <a:xfrm flipV="1">
            <a:off x="6558631" y="1649307"/>
            <a:ext cx="1072328" cy="1862334"/>
          </a:xfrm>
          <a:prstGeom prst="straightConnector1">
            <a:avLst/>
          </a:prstGeom>
          <a:solidFill>
            <a:srgbClr val="00B8FF"/>
          </a:solidFill>
          <a:ln w="57150" cap="flat" cmpd="sng" algn="ctr">
            <a:solidFill>
              <a:srgbClr val="03D52E"/>
            </a:solidFill>
            <a:prstDash val="solid"/>
            <a:round/>
            <a:headEnd type="triangle" w="med" len="med"/>
            <a:tailEnd type="triangle" w="med" len="med"/>
          </a:ln>
          <a:effectLst/>
        </p:spPr>
      </p:cxnSp>
      <p:cxnSp>
        <p:nvCxnSpPr>
          <p:cNvPr id="60" name="Straight Arrow Connector 59"/>
          <p:cNvCxnSpPr/>
          <p:nvPr/>
        </p:nvCxnSpPr>
        <p:spPr bwMode="auto">
          <a:xfrm flipV="1">
            <a:off x="6601730" y="2667371"/>
            <a:ext cx="1562852" cy="851435"/>
          </a:xfrm>
          <a:prstGeom prst="straightConnector1">
            <a:avLst/>
          </a:prstGeom>
          <a:solidFill>
            <a:srgbClr val="00B8FF"/>
          </a:solidFill>
          <a:ln w="57150" cap="flat" cmpd="sng" algn="ctr">
            <a:solidFill>
              <a:srgbClr val="E6AE27"/>
            </a:solidFill>
            <a:prstDash val="solid"/>
            <a:round/>
            <a:headEnd type="triangle" w="med" len="med"/>
            <a:tailEnd type="triangle" w="med" len="med"/>
          </a:ln>
          <a:effectLst/>
        </p:spPr>
      </p:cxnSp>
      <p:sp>
        <p:nvSpPr>
          <p:cNvPr id="61" name="Isosceles Triangle 60"/>
          <p:cNvSpPr/>
          <p:nvPr/>
        </p:nvSpPr>
        <p:spPr bwMode="auto">
          <a:xfrm rot="14400000">
            <a:off x="5223552" y="2853280"/>
            <a:ext cx="1119632" cy="965200"/>
          </a:xfrm>
          <a:prstGeom prst="triangle">
            <a:avLst/>
          </a:prstGeom>
          <a:noFill/>
          <a:ln w="47625" cap="flat" cmpd="sng" algn="ctr">
            <a:solidFill>
              <a:srgbClr val="BE3AD2"/>
            </a:solidFill>
            <a:prstDash val="solid"/>
            <a:round/>
            <a:headEnd type="none" w="med" len="med"/>
            <a:tailEnd type="triangle" w="sm" len="med"/>
          </a:ln>
          <a:effectLst/>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93000"/>
              </a:lnSpc>
              <a:spcBef>
                <a:spcPct val="0"/>
              </a:spcBef>
              <a:spcAft>
                <a:spcPct val="0"/>
              </a:spcAft>
              <a:buClr>
                <a:srgbClr val="000000"/>
              </a:buClr>
              <a:buSzPct val="100000"/>
              <a:buFont typeface="Arial" pitchFamily="-65" charset="0"/>
              <a:buNone/>
              <a:tabLst/>
            </a:pPr>
            <a:endParaRPr kumimoji="0" lang="en-US" sz="2400" b="0" i="0" u="none" strike="noStrike" cap="none" normalizeH="0" baseline="0">
              <a:ln>
                <a:noFill/>
              </a:ln>
              <a:solidFill>
                <a:schemeClr val="bg1"/>
              </a:solidFill>
              <a:effectLst/>
              <a:latin typeface="Arial" pitchFamily="-65" charset="0"/>
            </a:endParaRPr>
          </a:p>
        </p:txBody>
      </p:sp>
    </p:spTree>
    <p:extLst>
      <p:ext uri="{BB962C8B-B14F-4D97-AF65-F5344CB8AC3E}">
        <p14:creationId xmlns:p14="http://schemas.microsoft.com/office/powerpoint/2010/main" val="41164059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72"/>
            <a:ext cx="8229600" cy="635031"/>
          </a:xfrm>
        </p:spPr>
        <p:txBody>
          <a:bodyPr>
            <a:normAutofit fontScale="90000"/>
          </a:bodyPr>
          <a:lstStyle/>
          <a:p>
            <a:r>
              <a:rPr lang="en-US"/>
              <a:t>The bspecs.json file</a:t>
            </a:r>
          </a:p>
        </p:txBody>
      </p:sp>
      <p:sp>
        <p:nvSpPr>
          <p:cNvPr id="3" name="Content Placeholder 2"/>
          <p:cNvSpPr>
            <a:spLocks noGrp="1"/>
          </p:cNvSpPr>
          <p:nvPr>
            <p:ph idx="4294967295"/>
          </p:nvPr>
        </p:nvSpPr>
        <p:spPr>
          <a:xfrm>
            <a:off x="0" y="1600200"/>
            <a:ext cx="2540000" cy="3963988"/>
          </a:xfrm>
        </p:spPr>
        <p:txBody>
          <a:bodyPr>
            <a:normAutofit/>
          </a:bodyPr>
          <a:lstStyle/>
          <a:p>
            <a:r>
              <a:rPr lang="en-US" sz="2400" dirty="0"/>
              <a:t>Specifications for generating the cluster expansion basis functions</a:t>
            </a:r>
          </a:p>
        </p:txBody>
      </p:sp>
      <p:pic>
        <p:nvPicPr>
          <p:cNvPr id="5" name="Picture 4"/>
          <p:cNvPicPr>
            <a:picLocks noChangeAspect="1"/>
          </p:cNvPicPr>
          <p:nvPr/>
        </p:nvPicPr>
        <p:blipFill>
          <a:blip r:embed="rId2"/>
          <a:stretch>
            <a:fillRect/>
          </a:stretch>
        </p:blipFill>
        <p:spPr>
          <a:xfrm>
            <a:off x="2677399" y="1336934"/>
            <a:ext cx="5499100" cy="2870200"/>
          </a:xfrm>
          <a:prstGeom prst="rect">
            <a:avLst/>
          </a:prstGeom>
          <a:ln>
            <a:solidFill>
              <a:srgbClr val="4F81BD"/>
            </a:solidFill>
          </a:ln>
        </p:spPr>
      </p:pic>
    </p:spTree>
    <p:extLst>
      <p:ext uri="{BB962C8B-B14F-4D97-AF65-F5344CB8AC3E}">
        <p14:creationId xmlns:p14="http://schemas.microsoft.com/office/powerpoint/2010/main" val="139180184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Viewing cluster basis functions</a:t>
            </a:r>
          </a:p>
        </p:txBody>
      </p:sp>
      <p:pic>
        <p:nvPicPr>
          <p:cNvPr id="3" name="Picture 2"/>
          <p:cNvPicPr>
            <a:picLocks noChangeAspect="1"/>
          </p:cNvPicPr>
          <p:nvPr/>
        </p:nvPicPr>
        <p:blipFill>
          <a:blip r:embed="rId2"/>
          <a:stretch>
            <a:fillRect/>
          </a:stretch>
        </p:blipFill>
        <p:spPr>
          <a:xfrm>
            <a:off x="0" y="2622262"/>
            <a:ext cx="9144000" cy="3056183"/>
          </a:xfrm>
          <a:prstGeom prst="rect">
            <a:avLst/>
          </a:prstGeom>
        </p:spPr>
      </p:pic>
      <p:sp>
        <p:nvSpPr>
          <p:cNvPr id="4" name="Content Placeholder 2"/>
          <p:cNvSpPr txBox="1">
            <a:spLocks/>
          </p:cNvSpPr>
          <p:nvPr/>
        </p:nvSpPr>
        <p:spPr>
          <a:xfrm>
            <a:off x="152399" y="1695023"/>
            <a:ext cx="8024099" cy="130761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latin typeface="Menlo Regular"/>
                <a:cs typeface="Menlo Regular"/>
              </a:rPr>
              <a:t>'casm bset –functions' </a:t>
            </a:r>
            <a:r>
              <a:rPr lang="en-US" sz="2400" dirty="0"/>
              <a:t>will print basis function formulas </a:t>
            </a:r>
          </a:p>
        </p:txBody>
      </p:sp>
    </p:spTree>
    <p:extLst>
      <p:ext uri="{BB962C8B-B14F-4D97-AF65-F5344CB8AC3E}">
        <p14:creationId xmlns:p14="http://schemas.microsoft.com/office/powerpoint/2010/main" val="5022453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1802</TotalTime>
  <Words>2066</Words>
  <Application>Microsoft Macintosh PowerPoint</Application>
  <PresentationFormat>On-screen Show (4:3)</PresentationFormat>
  <Paragraphs>317</Paragraphs>
  <Slides>50</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53" baseType="lpstr">
      <vt:lpstr>Office Theme</vt:lpstr>
      <vt:lpstr>Equation</vt:lpstr>
      <vt:lpstr>Microsoft Equation</vt:lpstr>
      <vt:lpstr>PRISMS Center Center for PRedictive Integrated Structural Materials Science </vt:lpstr>
      <vt:lpstr>CASM Tutorial Outline</vt:lpstr>
      <vt:lpstr>CASM: Clusters Approach to Statistical Mechanics</vt:lpstr>
      <vt:lpstr>Zr-O binary system</vt:lpstr>
      <vt:lpstr>Query calculation results</vt:lpstr>
      <vt:lpstr>Plot calculation results, via Python</vt:lpstr>
      <vt:lpstr>The Cluster Expansion</vt:lpstr>
      <vt:lpstr>The bspecs.json file</vt:lpstr>
      <vt:lpstr>Viewing cluster basis functions</vt:lpstr>
      <vt:lpstr>Query correlations</vt:lpstr>
      <vt:lpstr>casm-learn</vt:lpstr>
      <vt:lpstr>casm-learn: getting started</vt:lpstr>
      <vt:lpstr>Step 1)   Problem specification </vt:lpstr>
      <vt:lpstr>Step 1)   Problem specification </vt:lpstr>
      <vt:lpstr>Step 1)   Problem specification </vt:lpstr>
      <vt:lpstr>Step 1)   Problem specification </vt:lpstr>
      <vt:lpstr>Step 2)   Estimator and Feature Selection Methods </vt:lpstr>
      <vt:lpstr>Step 2)   Estimator and Feature Selection Methods </vt:lpstr>
      <vt:lpstr>Step 2)   Estimator and Feature Selection Methods </vt:lpstr>
      <vt:lpstr>Step 3 / 4)   Analyze Results, Run Monte Carlo </vt:lpstr>
      <vt:lpstr>The 'basis.json'/'eci.json' file</vt:lpstr>
      <vt:lpstr>CASM: Clusters Approach to  Statistical Mechanics </vt:lpstr>
      <vt:lpstr>Composition conversions</vt:lpstr>
      <vt:lpstr>Parametric chemical potential</vt:lpstr>
      <vt:lpstr>Example: Binary alloy, no Va</vt:lpstr>
      <vt:lpstr>Example: Binary alloy, no Va</vt:lpstr>
      <vt:lpstr>Ternary Alloy</vt:lpstr>
      <vt:lpstr>Semi-grand canonical ensemble</vt:lpstr>
      <vt:lpstr>Characteristic potential in semi-grand canonical ensemble</vt:lpstr>
      <vt:lpstr>Equations of state</vt:lpstr>
      <vt:lpstr>Thermodynamic Integration</vt:lpstr>
      <vt:lpstr>Thermodynamic Integration</vt:lpstr>
      <vt:lpstr>Thermodynamic Integration</vt:lpstr>
      <vt:lpstr>Reference states</vt:lpstr>
      <vt:lpstr>Reference states</vt:lpstr>
      <vt:lpstr>Importance sampling</vt:lpstr>
      <vt:lpstr>Monte Carlo Algorithm</vt:lpstr>
      <vt:lpstr>Monte Carlo output (Semi-grand Canonical)</vt:lpstr>
      <vt:lpstr>Monte Carlo output (Semi-grand Canonical)</vt:lpstr>
      <vt:lpstr>Monte Carlo </vt:lpstr>
      <vt:lpstr>Monte Carlo Convergence </vt:lpstr>
      <vt:lpstr>Phase diagram construction</vt:lpstr>
      <vt:lpstr>Phase diagram construction</vt:lpstr>
      <vt:lpstr>Phase diagram construction</vt:lpstr>
      <vt:lpstr>Phase diagram construction</vt:lpstr>
      <vt:lpstr>Phase diagram construction</vt:lpstr>
      <vt:lpstr>Calculated phase diagram</vt:lpstr>
      <vt:lpstr>CASM Tutorial Outline</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PRISMS Center Center for PRedictive Integrated Structural Materials Science </dc:title>
  <dc:subject/>
  <dc:creator>Brian</dc:creator>
  <cp:keywords/>
  <dc:description/>
  <cp:lastModifiedBy>Brian</cp:lastModifiedBy>
  <cp:revision>65</cp:revision>
  <dcterms:created xsi:type="dcterms:W3CDTF">2016-08-15T20:45:34Z</dcterms:created>
  <dcterms:modified xsi:type="dcterms:W3CDTF">2017-05-25T03:11:54Z</dcterms:modified>
  <cp:category/>
</cp:coreProperties>
</file>